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8" r:id="rId2"/>
    <p:sldId id="260" r:id="rId3"/>
    <p:sldId id="257" r:id="rId4"/>
    <p:sldId id="261" r:id="rId5"/>
    <p:sldId id="271" r:id="rId6"/>
    <p:sldId id="283" r:id="rId7"/>
    <p:sldId id="263" r:id="rId8"/>
    <p:sldId id="264" r:id="rId9"/>
    <p:sldId id="265" r:id="rId10"/>
    <p:sldId id="277" r:id="rId11"/>
    <p:sldId id="266" r:id="rId12"/>
    <p:sldId id="267" r:id="rId13"/>
    <p:sldId id="278" r:id="rId14"/>
    <p:sldId id="268" r:id="rId15"/>
    <p:sldId id="269" r:id="rId16"/>
    <p:sldId id="279" r:id="rId17"/>
    <p:sldId id="281"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711"/>
    <p:restoredTop sz="66209"/>
  </p:normalViewPr>
  <p:slideViewPr>
    <p:cSldViewPr snapToGrid="0" snapToObjects="1">
      <p:cViewPr varScale="1">
        <p:scale>
          <a:sx n="52" d="100"/>
          <a:sy n="52" d="100"/>
        </p:scale>
        <p:origin x="148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v>Cancer in the US</c:v>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20E0-7740-BA8B-E04BA019188A}"/>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20E0-7740-BA8B-E04BA019188A}"/>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20E0-7740-BA8B-E04BA019188A}"/>
              </c:ext>
            </c:extLst>
          </c:dPt>
          <c:dLbls>
            <c:dLbl>
              <c:idx val="0"/>
              <c:layout>
                <c:manualLayout>
                  <c:x val="-0.20196059583878165"/>
                  <c:y val="-0.28008897529940169"/>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1-20E0-7740-BA8B-E04BA019188A}"/>
                </c:ext>
              </c:extLst>
            </c:dLbl>
            <c:dLbl>
              <c:idx val="2"/>
              <c:layout>
                <c:manualLayout>
                  <c:x val="0.26231791392840725"/>
                  <c:y val="8.3197436936427917E-3"/>
                </c:manualLayout>
              </c:layout>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5-20E0-7740-BA8B-E04BA019188A}"/>
                </c:ext>
              </c:extLst>
            </c:dLbl>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showLegendKey val="0"/>
            <c:showVal val="1"/>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Sheet1!$B$1:$B$3</c:f>
              <c:strCache>
                <c:ptCount val="3"/>
                <c:pt idx="0">
                  <c:v>Basal Cell Carcinoma</c:v>
                </c:pt>
                <c:pt idx="1">
                  <c:v>Squamous Cell Carcinoma</c:v>
                </c:pt>
                <c:pt idx="2">
                  <c:v>Melanoma</c:v>
                </c:pt>
              </c:strCache>
            </c:strRef>
          </c:cat>
          <c:val>
            <c:numRef>
              <c:f>Sheet1!$A$1:$A$3</c:f>
              <c:numCache>
                <c:formatCode>#,##0</c:formatCode>
                <c:ptCount val="3"/>
                <c:pt idx="0">
                  <c:v>4000000</c:v>
                </c:pt>
                <c:pt idx="1">
                  <c:v>1000000</c:v>
                </c:pt>
                <c:pt idx="2">
                  <c:v>92000</c:v>
                </c:pt>
              </c:numCache>
            </c:numRef>
          </c:val>
          <c:extLst>
            <c:ext xmlns:c16="http://schemas.microsoft.com/office/drawing/2014/chart" uri="{C3380CC4-5D6E-409C-BE32-E72D297353CC}">
              <c16:uniqueId val="{00000006-20E0-7740-BA8B-E04BA019188A}"/>
            </c:ext>
          </c:extLst>
        </c:ser>
        <c:dLbls>
          <c:showLegendKey val="0"/>
          <c:showVal val="1"/>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334935-1C04-7340-8000-EB32087E0663}" type="doc">
      <dgm:prSet loTypeId="urn:microsoft.com/office/officeart/2005/8/layout/process3" loCatId="" qsTypeId="urn:microsoft.com/office/officeart/2005/8/quickstyle/simple1" qsCatId="simple" csTypeId="urn:microsoft.com/office/officeart/2005/8/colors/accent5_2" csCatId="accent5" phldr="1"/>
      <dgm:spPr/>
      <dgm:t>
        <a:bodyPr/>
        <a:lstStyle/>
        <a:p>
          <a:endParaRPr lang="en-US"/>
        </a:p>
      </dgm:t>
    </dgm:pt>
    <dgm:pt modelId="{1E0DC891-311A-9C46-9652-62AE23D36601}">
      <dgm:prSet phldrT="[Text]"/>
      <dgm:spPr/>
      <dgm:t>
        <a:bodyPr/>
        <a:lstStyle/>
        <a:p>
          <a:r>
            <a:rPr lang="en-US" dirty="0"/>
            <a:t>GLI1/2 Recurrent Mutations that Hedgehog Activation </a:t>
          </a:r>
        </a:p>
      </dgm:t>
    </dgm:pt>
    <dgm:pt modelId="{06091E1C-B381-DC47-ADE8-DBF237C14E97}" type="parTrans" cxnId="{D2010C91-D37A-4B42-806C-6270F58D0D72}">
      <dgm:prSet/>
      <dgm:spPr/>
      <dgm:t>
        <a:bodyPr/>
        <a:lstStyle/>
        <a:p>
          <a:endParaRPr lang="en-US"/>
        </a:p>
      </dgm:t>
    </dgm:pt>
    <dgm:pt modelId="{30EAEB21-98E7-AC4A-A216-5AE23759ACCC}" type="sibTrans" cxnId="{D2010C91-D37A-4B42-806C-6270F58D0D72}">
      <dgm:prSet/>
      <dgm:spPr/>
      <dgm:t>
        <a:bodyPr/>
        <a:lstStyle/>
        <a:p>
          <a:endParaRPr lang="en-US"/>
        </a:p>
      </dgm:t>
    </dgm:pt>
    <dgm:pt modelId="{135F510D-4059-D64D-8C79-9C83ADE320D4}">
      <dgm:prSet phldrT="[Text]"/>
      <dgm:spPr/>
      <dgm:t>
        <a:bodyPr/>
        <a:lstStyle/>
        <a:p>
          <a:r>
            <a:rPr lang="en-US" dirty="0"/>
            <a:t>R100C</a:t>
          </a:r>
        </a:p>
      </dgm:t>
    </dgm:pt>
    <dgm:pt modelId="{D6B5988F-8A40-3F4C-8671-81F03B80C234}" type="parTrans" cxnId="{6E7548D1-998B-D54D-83A0-9626269F60DA}">
      <dgm:prSet/>
      <dgm:spPr/>
      <dgm:t>
        <a:bodyPr/>
        <a:lstStyle/>
        <a:p>
          <a:endParaRPr lang="en-US"/>
        </a:p>
      </dgm:t>
    </dgm:pt>
    <dgm:pt modelId="{3B8364F2-8067-1546-A205-D05BF1EB1F86}" type="sibTrans" cxnId="{6E7548D1-998B-D54D-83A0-9626269F60DA}">
      <dgm:prSet/>
      <dgm:spPr/>
      <dgm:t>
        <a:bodyPr/>
        <a:lstStyle/>
        <a:p>
          <a:endParaRPr lang="en-US"/>
        </a:p>
      </dgm:t>
    </dgm:pt>
    <dgm:pt modelId="{73D52F48-3DA9-144A-86E7-9F470669A03D}">
      <dgm:prSet phldrT="[Text]"/>
      <dgm:spPr/>
      <dgm:t>
        <a:bodyPr/>
        <a:lstStyle/>
        <a:p>
          <a:r>
            <a:rPr lang="en-US" dirty="0"/>
            <a:t>Use prediction databases to identify kinases  </a:t>
          </a:r>
        </a:p>
      </dgm:t>
    </dgm:pt>
    <dgm:pt modelId="{9D48B9BE-FFEE-EB43-9C45-E84357CA2EBA}" type="parTrans" cxnId="{697B6239-2CA5-C54C-8884-E4C2C37392AF}">
      <dgm:prSet/>
      <dgm:spPr/>
      <dgm:t>
        <a:bodyPr/>
        <a:lstStyle/>
        <a:p>
          <a:endParaRPr lang="en-US"/>
        </a:p>
      </dgm:t>
    </dgm:pt>
    <dgm:pt modelId="{B1BBDA64-1BF3-F94C-84CF-4F43DD71083E}" type="sibTrans" cxnId="{697B6239-2CA5-C54C-8884-E4C2C37392AF}">
      <dgm:prSet/>
      <dgm:spPr/>
      <dgm:t>
        <a:bodyPr/>
        <a:lstStyle/>
        <a:p>
          <a:endParaRPr lang="en-US"/>
        </a:p>
      </dgm:t>
    </dgm:pt>
    <dgm:pt modelId="{74E3025F-B687-8F46-9CFD-FB0F5EBD5EFE}">
      <dgm:prSet phldrT="[Text]"/>
      <dgm:spPr/>
      <dgm:t>
        <a:bodyPr/>
        <a:lstStyle/>
        <a:p>
          <a:r>
            <a:rPr lang="en-US" dirty="0"/>
            <a:t>MAP2K1/MEK1</a:t>
          </a:r>
        </a:p>
      </dgm:t>
    </dgm:pt>
    <dgm:pt modelId="{584089C7-667D-DA4A-B805-A3FE2D68A177}" type="parTrans" cxnId="{646FE5E9-ED32-D247-A9DC-564B62E767F0}">
      <dgm:prSet/>
      <dgm:spPr/>
      <dgm:t>
        <a:bodyPr/>
        <a:lstStyle/>
        <a:p>
          <a:endParaRPr lang="en-US"/>
        </a:p>
      </dgm:t>
    </dgm:pt>
    <dgm:pt modelId="{AEB3F8D1-81DF-3B42-924A-3961AD5F72C0}" type="sibTrans" cxnId="{646FE5E9-ED32-D247-A9DC-564B62E767F0}">
      <dgm:prSet/>
      <dgm:spPr/>
      <dgm:t>
        <a:bodyPr/>
        <a:lstStyle/>
        <a:p>
          <a:endParaRPr lang="en-US"/>
        </a:p>
      </dgm:t>
    </dgm:pt>
    <dgm:pt modelId="{EFBBB22F-37DB-0A41-8D2F-2E64E4363867}">
      <dgm:prSet phldrT="[Text]"/>
      <dgm:spPr/>
      <dgm:t>
        <a:bodyPr/>
        <a:lstStyle/>
        <a:p>
          <a:r>
            <a:rPr lang="en-US" dirty="0"/>
            <a:t>Select kinases candidates of interest</a:t>
          </a:r>
        </a:p>
      </dgm:t>
    </dgm:pt>
    <dgm:pt modelId="{B6EAE706-789E-CA46-ABC0-5C52A2F965EB}" type="parTrans" cxnId="{FA873C9D-33F4-5B4D-8DF6-9841F3B4DE36}">
      <dgm:prSet/>
      <dgm:spPr/>
      <dgm:t>
        <a:bodyPr/>
        <a:lstStyle/>
        <a:p>
          <a:endParaRPr lang="en-US"/>
        </a:p>
      </dgm:t>
    </dgm:pt>
    <dgm:pt modelId="{84FC21A6-A05D-564D-BA60-14D92578306B}" type="sibTrans" cxnId="{FA873C9D-33F4-5B4D-8DF6-9841F3B4DE36}">
      <dgm:prSet/>
      <dgm:spPr/>
      <dgm:t>
        <a:bodyPr/>
        <a:lstStyle/>
        <a:p>
          <a:endParaRPr lang="en-US"/>
        </a:p>
      </dgm:t>
    </dgm:pt>
    <dgm:pt modelId="{5310261E-1479-2344-9D04-9658711DFFAC}">
      <dgm:prSet phldrT="[Text]"/>
      <dgm:spPr/>
      <dgm:t>
        <a:bodyPr/>
        <a:lstStyle/>
        <a:p>
          <a:r>
            <a:rPr lang="en-US" dirty="0"/>
            <a:t>MAP2K1/MEK1</a:t>
          </a:r>
        </a:p>
      </dgm:t>
    </dgm:pt>
    <dgm:pt modelId="{C5980E1D-EB90-8E41-9674-46FE43FE6E1F}" type="parTrans" cxnId="{BADA0C73-1FFA-934A-89EA-CCFFD8186767}">
      <dgm:prSet/>
      <dgm:spPr/>
      <dgm:t>
        <a:bodyPr/>
        <a:lstStyle/>
        <a:p>
          <a:endParaRPr lang="en-US"/>
        </a:p>
      </dgm:t>
    </dgm:pt>
    <dgm:pt modelId="{D7ED40B0-61F5-7F4E-ADF0-56D161C1182C}" type="sibTrans" cxnId="{BADA0C73-1FFA-934A-89EA-CCFFD8186767}">
      <dgm:prSet/>
      <dgm:spPr/>
      <dgm:t>
        <a:bodyPr/>
        <a:lstStyle/>
        <a:p>
          <a:endParaRPr lang="en-US"/>
        </a:p>
      </dgm:t>
    </dgm:pt>
    <dgm:pt modelId="{3D26852C-0877-7641-AC21-7E4F8BD61214}">
      <dgm:prSet phldrT="[Text]"/>
      <dgm:spPr/>
      <dgm:t>
        <a:bodyPr/>
        <a:lstStyle/>
        <a:p>
          <a:r>
            <a:rPr lang="en-US" dirty="0"/>
            <a:t>C177Y</a:t>
          </a:r>
        </a:p>
      </dgm:t>
    </dgm:pt>
    <dgm:pt modelId="{AAE55CF4-FB71-9149-BF98-CACC82A4F03F}" type="parTrans" cxnId="{59D046B7-860D-1449-9DCB-910846B7282C}">
      <dgm:prSet/>
      <dgm:spPr/>
      <dgm:t>
        <a:bodyPr/>
        <a:lstStyle/>
        <a:p>
          <a:endParaRPr lang="en-US"/>
        </a:p>
      </dgm:t>
    </dgm:pt>
    <dgm:pt modelId="{B54B7AE4-F938-3D48-9957-DE61B7B9B401}" type="sibTrans" cxnId="{59D046B7-860D-1449-9DCB-910846B7282C}">
      <dgm:prSet/>
      <dgm:spPr/>
      <dgm:t>
        <a:bodyPr/>
        <a:lstStyle/>
        <a:p>
          <a:endParaRPr lang="en-US"/>
        </a:p>
      </dgm:t>
    </dgm:pt>
    <dgm:pt modelId="{7F408E7B-051D-CB44-BA82-0B6A2A41E893}">
      <dgm:prSet phldrT="[Text]"/>
      <dgm:spPr/>
      <dgm:t>
        <a:bodyPr/>
        <a:lstStyle/>
        <a:p>
          <a:r>
            <a:rPr lang="en-US" dirty="0"/>
            <a:t>E572K </a:t>
          </a:r>
        </a:p>
      </dgm:t>
    </dgm:pt>
    <dgm:pt modelId="{09D07A53-2925-9645-AFAF-A6BA706214CC}" type="parTrans" cxnId="{4ECE81BE-764B-EF46-B3D3-7FB0A772E541}">
      <dgm:prSet/>
      <dgm:spPr/>
      <dgm:t>
        <a:bodyPr/>
        <a:lstStyle/>
        <a:p>
          <a:endParaRPr lang="en-US"/>
        </a:p>
      </dgm:t>
    </dgm:pt>
    <dgm:pt modelId="{CC4133C9-68B8-7344-BC0E-C263EB766487}" type="sibTrans" cxnId="{4ECE81BE-764B-EF46-B3D3-7FB0A772E541}">
      <dgm:prSet/>
      <dgm:spPr/>
      <dgm:t>
        <a:bodyPr/>
        <a:lstStyle/>
        <a:p>
          <a:endParaRPr lang="en-US"/>
        </a:p>
      </dgm:t>
    </dgm:pt>
    <dgm:pt modelId="{F34A39D3-7211-0840-83C5-BEAD2353BEE6}">
      <dgm:prSet phldrT="[Text]"/>
      <dgm:spPr/>
      <dgm:t>
        <a:bodyPr/>
        <a:lstStyle/>
        <a:p>
          <a:r>
            <a:rPr lang="en-US" dirty="0"/>
            <a:t>G613C</a:t>
          </a:r>
        </a:p>
      </dgm:t>
    </dgm:pt>
    <dgm:pt modelId="{3D0AD05B-612A-A440-8FAD-AD3455105DB2}" type="parTrans" cxnId="{19D1059A-7910-034E-B3E4-96718A774C0E}">
      <dgm:prSet/>
      <dgm:spPr/>
      <dgm:t>
        <a:bodyPr/>
        <a:lstStyle/>
        <a:p>
          <a:endParaRPr lang="en-US"/>
        </a:p>
      </dgm:t>
    </dgm:pt>
    <dgm:pt modelId="{A9BB78CE-9D3B-1F43-B617-896ED67540F0}" type="sibTrans" cxnId="{19D1059A-7910-034E-B3E4-96718A774C0E}">
      <dgm:prSet/>
      <dgm:spPr/>
      <dgm:t>
        <a:bodyPr/>
        <a:lstStyle/>
        <a:p>
          <a:endParaRPr lang="en-US"/>
        </a:p>
      </dgm:t>
    </dgm:pt>
    <dgm:pt modelId="{85C769D7-C2DD-EE4D-AD2E-A4370DB3BCAA}">
      <dgm:prSet phldrT="[Text]"/>
      <dgm:spPr/>
      <dgm:t>
        <a:bodyPr/>
        <a:lstStyle/>
        <a:p>
          <a:r>
            <a:rPr lang="en-US" dirty="0"/>
            <a:t>R227C</a:t>
          </a:r>
        </a:p>
      </dgm:t>
    </dgm:pt>
    <dgm:pt modelId="{C4DFBF4D-7A15-E243-BFD8-B93EEA5613B0}" type="parTrans" cxnId="{A7D71DD7-5273-FE41-A8BB-EB496808A4BD}">
      <dgm:prSet/>
      <dgm:spPr/>
      <dgm:t>
        <a:bodyPr/>
        <a:lstStyle/>
        <a:p>
          <a:endParaRPr lang="en-US"/>
        </a:p>
      </dgm:t>
    </dgm:pt>
    <dgm:pt modelId="{027B7BDD-8419-9D40-ACE2-9102479814A2}" type="sibTrans" cxnId="{A7D71DD7-5273-FE41-A8BB-EB496808A4BD}">
      <dgm:prSet/>
      <dgm:spPr/>
      <dgm:t>
        <a:bodyPr/>
        <a:lstStyle/>
        <a:p>
          <a:endParaRPr lang="en-US"/>
        </a:p>
      </dgm:t>
    </dgm:pt>
    <dgm:pt modelId="{7844702E-3E05-F049-86EE-D27A6AEDDD07}">
      <dgm:prSet phldrT="[Text]"/>
      <dgm:spPr/>
      <dgm:t>
        <a:bodyPr/>
        <a:lstStyle/>
        <a:p>
          <a:r>
            <a:rPr lang="en-US" dirty="0"/>
            <a:t>G613C</a:t>
          </a:r>
        </a:p>
      </dgm:t>
    </dgm:pt>
    <dgm:pt modelId="{C3EEFD7C-128A-4340-B69A-E3361BBF11F6}" type="parTrans" cxnId="{D73B9A36-62C2-8D4F-8556-6BA6193A81B1}">
      <dgm:prSet/>
      <dgm:spPr/>
      <dgm:t>
        <a:bodyPr/>
        <a:lstStyle/>
        <a:p>
          <a:endParaRPr lang="en-US"/>
        </a:p>
      </dgm:t>
    </dgm:pt>
    <dgm:pt modelId="{9940A693-3045-4C47-9C69-7CFDB748E74E}" type="sibTrans" cxnId="{D73B9A36-62C2-8D4F-8556-6BA6193A81B1}">
      <dgm:prSet/>
      <dgm:spPr/>
      <dgm:t>
        <a:bodyPr/>
        <a:lstStyle/>
        <a:p>
          <a:endParaRPr lang="en-US"/>
        </a:p>
      </dgm:t>
    </dgm:pt>
    <dgm:pt modelId="{3DC10E10-4C4B-574F-A436-B35F998C804D}">
      <dgm:prSet phldrT="[Text]"/>
      <dgm:spPr/>
      <dgm:t>
        <a:bodyPr/>
        <a:lstStyle/>
        <a:p>
          <a:r>
            <a:rPr lang="en-US" dirty="0"/>
            <a:t>PDHK</a:t>
          </a:r>
        </a:p>
      </dgm:t>
    </dgm:pt>
    <dgm:pt modelId="{83614329-D438-1B4A-9BD2-8EDCE57DAC97}" type="parTrans" cxnId="{14BD6606-BA68-4B47-9BB9-EA262F02372C}">
      <dgm:prSet/>
      <dgm:spPr/>
      <dgm:t>
        <a:bodyPr/>
        <a:lstStyle/>
        <a:p>
          <a:endParaRPr lang="en-US"/>
        </a:p>
      </dgm:t>
    </dgm:pt>
    <dgm:pt modelId="{37EF59A6-5533-0444-B805-37C137007D4D}" type="sibTrans" cxnId="{14BD6606-BA68-4B47-9BB9-EA262F02372C}">
      <dgm:prSet/>
      <dgm:spPr/>
      <dgm:t>
        <a:bodyPr/>
        <a:lstStyle/>
        <a:p>
          <a:endParaRPr lang="en-US"/>
        </a:p>
      </dgm:t>
    </dgm:pt>
    <dgm:pt modelId="{5F93AE30-BB65-7043-B88B-4C2EBD71FDF5}">
      <dgm:prSet phldrT="[Text]"/>
      <dgm:spPr/>
      <dgm:t>
        <a:bodyPr/>
        <a:lstStyle/>
        <a:p>
          <a:r>
            <a:rPr lang="en-US" dirty="0"/>
            <a:t>NEK1</a:t>
          </a:r>
        </a:p>
      </dgm:t>
    </dgm:pt>
    <dgm:pt modelId="{E3843EA9-1A8B-E649-9B53-E4356741B1F1}" type="parTrans" cxnId="{9C7073DF-50DC-DF45-ABF9-1AA3CA751818}">
      <dgm:prSet/>
      <dgm:spPr/>
      <dgm:t>
        <a:bodyPr/>
        <a:lstStyle/>
        <a:p>
          <a:endParaRPr lang="en-US"/>
        </a:p>
      </dgm:t>
    </dgm:pt>
    <dgm:pt modelId="{6141EFB9-C05A-E64A-9A3A-B31EADDE0EF7}" type="sibTrans" cxnId="{9C7073DF-50DC-DF45-ABF9-1AA3CA751818}">
      <dgm:prSet/>
      <dgm:spPr/>
      <dgm:t>
        <a:bodyPr/>
        <a:lstStyle/>
        <a:p>
          <a:endParaRPr lang="en-US"/>
        </a:p>
      </dgm:t>
    </dgm:pt>
    <dgm:pt modelId="{1BD4FE99-BC89-9944-9D07-B3BFAB8CD11E}">
      <dgm:prSet phldrT="[Text]"/>
      <dgm:spPr/>
      <dgm:t>
        <a:bodyPr/>
        <a:lstStyle/>
        <a:p>
          <a:r>
            <a:rPr lang="en-US" dirty="0"/>
            <a:t>BUB1</a:t>
          </a:r>
        </a:p>
      </dgm:t>
    </dgm:pt>
    <dgm:pt modelId="{FC7F59C6-0C65-214A-9F56-555E14EFC994}" type="parTrans" cxnId="{1F91BFA7-A67F-494E-8C8E-6AC4C8161EBC}">
      <dgm:prSet/>
      <dgm:spPr/>
      <dgm:t>
        <a:bodyPr/>
        <a:lstStyle/>
        <a:p>
          <a:endParaRPr lang="en-US"/>
        </a:p>
      </dgm:t>
    </dgm:pt>
    <dgm:pt modelId="{C0311B8B-F4FF-0945-9221-38C787BFABD8}" type="sibTrans" cxnId="{1F91BFA7-A67F-494E-8C8E-6AC4C8161EBC}">
      <dgm:prSet/>
      <dgm:spPr/>
      <dgm:t>
        <a:bodyPr/>
        <a:lstStyle/>
        <a:p>
          <a:endParaRPr lang="en-US"/>
        </a:p>
      </dgm:t>
    </dgm:pt>
    <dgm:pt modelId="{FF28EB9F-34A6-AE4E-B26C-ACB0D71971A2}">
      <dgm:prSet phldrT="[Text]"/>
      <dgm:spPr/>
      <dgm:t>
        <a:bodyPr/>
        <a:lstStyle/>
        <a:p>
          <a:r>
            <a:rPr lang="en-US" dirty="0"/>
            <a:t>PAK6</a:t>
          </a:r>
        </a:p>
      </dgm:t>
    </dgm:pt>
    <dgm:pt modelId="{BA1057C9-7019-D74E-BC45-D661FA94D18A}" type="parTrans" cxnId="{5574825B-A7A5-8B46-8D81-72E056ACC5FA}">
      <dgm:prSet/>
      <dgm:spPr/>
      <dgm:t>
        <a:bodyPr/>
        <a:lstStyle/>
        <a:p>
          <a:endParaRPr lang="en-US"/>
        </a:p>
      </dgm:t>
    </dgm:pt>
    <dgm:pt modelId="{69B48C55-AF7D-CF4A-80CE-257F336EAA22}" type="sibTrans" cxnId="{5574825B-A7A5-8B46-8D81-72E056ACC5FA}">
      <dgm:prSet/>
      <dgm:spPr/>
      <dgm:t>
        <a:bodyPr/>
        <a:lstStyle/>
        <a:p>
          <a:endParaRPr lang="en-US"/>
        </a:p>
      </dgm:t>
    </dgm:pt>
    <dgm:pt modelId="{AC2F1833-5A67-F049-BE68-800D320EC113}">
      <dgm:prSet phldrT="[Text]"/>
      <dgm:spPr/>
      <dgm:t>
        <a:bodyPr/>
        <a:lstStyle/>
        <a:p>
          <a:r>
            <a:rPr lang="en-US" dirty="0"/>
            <a:t>CDK19</a:t>
          </a:r>
        </a:p>
      </dgm:t>
    </dgm:pt>
    <dgm:pt modelId="{4D7017FB-BCB3-DB4E-8130-2990BC235027}" type="parTrans" cxnId="{A37DEAEC-3348-9243-880F-EB18FFB959D3}">
      <dgm:prSet/>
      <dgm:spPr/>
      <dgm:t>
        <a:bodyPr/>
        <a:lstStyle/>
        <a:p>
          <a:endParaRPr lang="en-US"/>
        </a:p>
      </dgm:t>
    </dgm:pt>
    <dgm:pt modelId="{16F0561B-7987-E941-81A9-047305703832}" type="sibTrans" cxnId="{A37DEAEC-3348-9243-880F-EB18FFB959D3}">
      <dgm:prSet/>
      <dgm:spPr/>
      <dgm:t>
        <a:bodyPr/>
        <a:lstStyle/>
        <a:p>
          <a:endParaRPr lang="en-US"/>
        </a:p>
      </dgm:t>
    </dgm:pt>
    <dgm:pt modelId="{A3280F3B-AB16-F647-82E7-2C434C74EBAF}">
      <dgm:prSet phldrT="[Text]"/>
      <dgm:spPr/>
      <dgm:t>
        <a:bodyPr/>
        <a:lstStyle/>
        <a:p>
          <a:r>
            <a:rPr lang="en-US" dirty="0"/>
            <a:t>PDHK</a:t>
          </a:r>
        </a:p>
      </dgm:t>
    </dgm:pt>
    <dgm:pt modelId="{2D8F7CB5-F210-D147-A35D-B1B6280DA523}" type="parTrans" cxnId="{F4B1095C-5282-2745-9E61-B641B1CDD59B}">
      <dgm:prSet/>
      <dgm:spPr/>
      <dgm:t>
        <a:bodyPr/>
        <a:lstStyle/>
        <a:p>
          <a:endParaRPr lang="en-US"/>
        </a:p>
      </dgm:t>
    </dgm:pt>
    <dgm:pt modelId="{B9223055-6CCD-7B44-8456-D84A22EA1CA6}" type="sibTrans" cxnId="{F4B1095C-5282-2745-9E61-B641B1CDD59B}">
      <dgm:prSet/>
      <dgm:spPr/>
      <dgm:t>
        <a:bodyPr/>
        <a:lstStyle/>
        <a:p>
          <a:endParaRPr lang="en-US"/>
        </a:p>
      </dgm:t>
    </dgm:pt>
    <dgm:pt modelId="{7D17267D-D3B2-234B-9F02-E8413EBB7288}">
      <dgm:prSet phldrT="[Text]"/>
      <dgm:spPr/>
      <dgm:t>
        <a:bodyPr/>
        <a:lstStyle/>
        <a:p>
          <a:r>
            <a:rPr lang="en-US" dirty="0"/>
            <a:t>NEK1</a:t>
          </a:r>
        </a:p>
      </dgm:t>
    </dgm:pt>
    <dgm:pt modelId="{9768ADA6-16F7-E44F-8F98-14056392A5C4}" type="parTrans" cxnId="{62E31B92-3F3B-6349-B539-EE24EA208B2D}">
      <dgm:prSet/>
      <dgm:spPr/>
      <dgm:t>
        <a:bodyPr/>
        <a:lstStyle/>
        <a:p>
          <a:endParaRPr lang="en-US"/>
        </a:p>
      </dgm:t>
    </dgm:pt>
    <dgm:pt modelId="{3D9A326A-92B5-A54F-8DB2-CCBDB46FA3F6}" type="sibTrans" cxnId="{62E31B92-3F3B-6349-B539-EE24EA208B2D}">
      <dgm:prSet/>
      <dgm:spPr/>
      <dgm:t>
        <a:bodyPr/>
        <a:lstStyle/>
        <a:p>
          <a:endParaRPr lang="en-US"/>
        </a:p>
      </dgm:t>
    </dgm:pt>
    <dgm:pt modelId="{A02286B0-3B61-504F-8613-CD76B0087C7F}" type="pres">
      <dgm:prSet presAssocID="{17334935-1C04-7340-8000-EB32087E0663}" presName="linearFlow" presStyleCnt="0">
        <dgm:presLayoutVars>
          <dgm:dir/>
          <dgm:animLvl val="lvl"/>
          <dgm:resizeHandles val="exact"/>
        </dgm:presLayoutVars>
      </dgm:prSet>
      <dgm:spPr/>
    </dgm:pt>
    <dgm:pt modelId="{D18CFE0E-D372-B243-AE80-8C124B694B86}" type="pres">
      <dgm:prSet presAssocID="{1E0DC891-311A-9C46-9652-62AE23D36601}" presName="composite" presStyleCnt="0"/>
      <dgm:spPr/>
    </dgm:pt>
    <dgm:pt modelId="{7F5BA6AB-E679-F846-8CF7-F08ECD17A119}" type="pres">
      <dgm:prSet presAssocID="{1E0DC891-311A-9C46-9652-62AE23D36601}" presName="parTx" presStyleLbl="node1" presStyleIdx="0" presStyleCnt="3">
        <dgm:presLayoutVars>
          <dgm:chMax val="0"/>
          <dgm:chPref val="0"/>
          <dgm:bulletEnabled val="1"/>
        </dgm:presLayoutVars>
      </dgm:prSet>
      <dgm:spPr/>
    </dgm:pt>
    <dgm:pt modelId="{AE79DAAA-C9A8-4844-9AAA-BB8D5CCEA563}" type="pres">
      <dgm:prSet presAssocID="{1E0DC891-311A-9C46-9652-62AE23D36601}" presName="parSh" presStyleLbl="node1" presStyleIdx="0" presStyleCnt="3"/>
      <dgm:spPr/>
    </dgm:pt>
    <dgm:pt modelId="{92F72C61-4EB5-0243-8D1C-85BBD33E4AE4}" type="pres">
      <dgm:prSet presAssocID="{1E0DC891-311A-9C46-9652-62AE23D36601}" presName="desTx" presStyleLbl="fgAcc1" presStyleIdx="0" presStyleCnt="3">
        <dgm:presLayoutVars>
          <dgm:bulletEnabled val="1"/>
        </dgm:presLayoutVars>
      </dgm:prSet>
      <dgm:spPr/>
    </dgm:pt>
    <dgm:pt modelId="{FC30F0C2-816D-F14A-84F4-C076B49AC5D2}" type="pres">
      <dgm:prSet presAssocID="{30EAEB21-98E7-AC4A-A216-5AE23759ACCC}" presName="sibTrans" presStyleLbl="sibTrans2D1" presStyleIdx="0" presStyleCnt="2"/>
      <dgm:spPr/>
    </dgm:pt>
    <dgm:pt modelId="{B6020537-3C07-7D43-99CB-FA9BC88BCBBD}" type="pres">
      <dgm:prSet presAssocID="{30EAEB21-98E7-AC4A-A216-5AE23759ACCC}" presName="connTx" presStyleLbl="sibTrans2D1" presStyleIdx="0" presStyleCnt="2"/>
      <dgm:spPr/>
    </dgm:pt>
    <dgm:pt modelId="{1ED11571-6105-8047-A72F-D0A1BE473FAB}" type="pres">
      <dgm:prSet presAssocID="{73D52F48-3DA9-144A-86E7-9F470669A03D}" presName="composite" presStyleCnt="0"/>
      <dgm:spPr/>
    </dgm:pt>
    <dgm:pt modelId="{DA699522-4E79-6D41-9014-0860DD94B384}" type="pres">
      <dgm:prSet presAssocID="{73D52F48-3DA9-144A-86E7-9F470669A03D}" presName="parTx" presStyleLbl="node1" presStyleIdx="0" presStyleCnt="3">
        <dgm:presLayoutVars>
          <dgm:chMax val="0"/>
          <dgm:chPref val="0"/>
          <dgm:bulletEnabled val="1"/>
        </dgm:presLayoutVars>
      </dgm:prSet>
      <dgm:spPr/>
    </dgm:pt>
    <dgm:pt modelId="{49F1CEDB-0E6A-424F-9DF6-B5228D1F3C0D}" type="pres">
      <dgm:prSet presAssocID="{73D52F48-3DA9-144A-86E7-9F470669A03D}" presName="parSh" presStyleLbl="node1" presStyleIdx="1" presStyleCnt="3"/>
      <dgm:spPr/>
    </dgm:pt>
    <dgm:pt modelId="{D12F117A-94E8-FA48-A013-FF0C7C8295F8}" type="pres">
      <dgm:prSet presAssocID="{73D52F48-3DA9-144A-86E7-9F470669A03D}" presName="desTx" presStyleLbl="fgAcc1" presStyleIdx="1" presStyleCnt="3">
        <dgm:presLayoutVars>
          <dgm:bulletEnabled val="1"/>
        </dgm:presLayoutVars>
      </dgm:prSet>
      <dgm:spPr/>
    </dgm:pt>
    <dgm:pt modelId="{B7600B8A-C505-A942-A66E-AC6872AB49E7}" type="pres">
      <dgm:prSet presAssocID="{B1BBDA64-1BF3-F94C-84CF-4F43DD71083E}" presName="sibTrans" presStyleLbl="sibTrans2D1" presStyleIdx="1" presStyleCnt="2"/>
      <dgm:spPr/>
    </dgm:pt>
    <dgm:pt modelId="{0CBD81FE-B865-F341-B96D-285973D97D3A}" type="pres">
      <dgm:prSet presAssocID="{B1BBDA64-1BF3-F94C-84CF-4F43DD71083E}" presName="connTx" presStyleLbl="sibTrans2D1" presStyleIdx="1" presStyleCnt="2"/>
      <dgm:spPr/>
    </dgm:pt>
    <dgm:pt modelId="{A808B3F7-4338-524D-991C-3DC161047990}" type="pres">
      <dgm:prSet presAssocID="{EFBBB22F-37DB-0A41-8D2F-2E64E4363867}" presName="composite" presStyleCnt="0"/>
      <dgm:spPr/>
    </dgm:pt>
    <dgm:pt modelId="{B394A8FD-79F2-EB46-9E4B-A061FE535157}" type="pres">
      <dgm:prSet presAssocID="{EFBBB22F-37DB-0A41-8D2F-2E64E4363867}" presName="parTx" presStyleLbl="node1" presStyleIdx="1" presStyleCnt="3">
        <dgm:presLayoutVars>
          <dgm:chMax val="0"/>
          <dgm:chPref val="0"/>
          <dgm:bulletEnabled val="1"/>
        </dgm:presLayoutVars>
      </dgm:prSet>
      <dgm:spPr/>
    </dgm:pt>
    <dgm:pt modelId="{40B41B09-1621-2A46-871B-88EC4248F131}" type="pres">
      <dgm:prSet presAssocID="{EFBBB22F-37DB-0A41-8D2F-2E64E4363867}" presName="parSh" presStyleLbl="node1" presStyleIdx="2" presStyleCnt="3"/>
      <dgm:spPr/>
    </dgm:pt>
    <dgm:pt modelId="{27E04812-80F5-3D41-BC30-5B43CAD9CFE2}" type="pres">
      <dgm:prSet presAssocID="{EFBBB22F-37DB-0A41-8D2F-2E64E4363867}" presName="desTx" presStyleLbl="fgAcc1" presStyleIdx="2" presStyleCnt="3">
        <dgm:presLayoutVars>
          <dgm:bulletEnabled val="1"/>
        </dgm:presLayoutVars>
      </dgm:prSet>
      <dgm:spPr/>
    </dgm:pt>
  </dgm:ptLst>
  <dgm:cxnLst>
    <dgm:cxn modelId="{C0942605-8B90-AB46-9015-BF8323BE7C84}" type="presOf" srcId="{3D26852C-0877-7641-AC21-7E4F8BD61214}" destId="{92F72C61-4EB5-0243-8D1C-85BBD33E4AE4}" srcOrd="0" destOrd="1" presId="urn:microsoft.com/office/officeart/2005/8/layout/process3"/>
    <dgm:cxn modelId="{14BD6606-BA68-4B47-9BB9-EA262F02372C}" srcId="{73D52F48-3DA9-144A-86E7-9F470669A03D}" destId="{3DC10E10-4C4B-574F-A436-B35F998C804D}" srcOrd="1" destOrd="0" parTransId="{83614329-D438-1B4A-9BD2-8EDCE57DAC97}" sibTransId="{37EF59A6-5533-0444-B805-37C137007D4D}"/>
    <dgm:cxn modelId="{CA3E0E13-7380-4A44-BB53-395D7E9E3896}" type="presOf" srcId="{73D52F48-3DA9-144A-86E7-9F470669A03D}" destId="{49F1CEDB-0E6A-424F-9DF6-B5228D1F3C0D}" srcOrd="1" destOrd="0" presId="urn:microsoft.com/office/officeart/2005/8/layout/process3"/>
    <dgm:cxn modelId="{7CC38018-10C1-D64A-80F1-E1EED88EB334}" type="presOf" srcId="{EFBBB22F-37DB-0A41-8D2F-2E64E4363867}" destId="{40B41B09-1621-2A46-871B-88EC4248F131}" srcOrd="1" destOrd="0" presId="urn:microsoft.com/office/officeart/2005/8/layout/process3"/>
    <dgm:cxn modelId="{FD31751F-989B-9849-A076-2D0324F70FF9}" type="presOf" srcId="{73D52F48-3DA9-144A-86E7-9F470669A03D}" destId="{DA699522-4E79-6D41-9014-0860DD94B384}" srcOrd="0" destOrd="0" presId="urn:microsoft.com/office/officeart/2005/8/layout/process3"/>
    <dgm:cxn modelId="{7EE74D33-7206-CA41-9F49-0A75D396F79D}" type="presOf" srcId="{A3280F3B-AB16-F647-82E7-2C434C74EBAF}" destId="{27E04812-80F5-3D41-BC30-5B43CAD9CFE2}" srcOrd="0" destOrd="1" presId="urn:microsoft.com/office/officeart/2005/8/layout/process3"/>
    <dgm:cxn modelId="{0842AD33-17AF-C94C-834D-9042EBB643DC}" type="presOf" srcId="{FF28EB9F-34A6-AE4E-B26C-ACB0D71971A2}" destId="{D12F117A-94E8-FA48-A013-FF0C7C8295F8}" srcOrd="0" destOrd="4" presId="urn:microsoft.com/office/officeart/2005/8/layout/process3"/>
    <dgm:cxn modelId="{9206E835-6B53-3C4A-B831-8E910CAB0B9F}" type="presOf" srcId="{B1BBDA64-1BF3-F94C-84CF-4F43DD71083E}" destId="{0CBD81FE-B865-F341-B96D-285973D97D3A}" srcOrd="1" destOrd="0" presId="urn:microsoft.com/office/officeart/2005/8/layout/process3"/>
    <dgm:cxn modelId="{D73B9A36-62C2-8D4F-8556-6BA6193A81B1}" srcId="{1E0DC891-311A-9C46-9652-62AE23D36601}" destId="{7844702E-3E05-F049-86EE-D27A6AEDDD07}" srcOrd="5" destOrd="0" parTransId="{C3EEFD7C-128A-4340-B69A-E3361BBF11F6}" sibTransId="{9940A693-3045-4C47-9C69-7CFDB748E74E}"/>
    <dgm:cxn modelId="{697B6239-2CA5-C54C-8884-E4C2C37392AF}" srcId="{17334935-1C04-7340-8000-EB32087E0663}" destId="{73D52F48-3DA9-144A-86E7-9F470669A03D}" srcOrd="1" destOrd="0" parTransId="{9D48B9BE-FFEE-EB43-9C45-E84357CA2EBA}" sibTransId="{B1BBDA64-1BF3-F94C-84CF-4F43DD71083E}"/>
    <dgm:cxn modelId="{5FF5273B-C2F6-9D4E-8CF3-2BA60E8C7D56}" type="presOf" srcId="{74E3025F-B687-8F46-9CFD-FB0F5EBD5EFE}" destId="{D12F117A-94E8-FA48-A013-FF0C7C8295F8}" srcOrd="0" destOrd="0" presId="urn:microsoft.com/office/officeart/2005/8/layout/process3"/>
    <dgm:cxn modelId="{712A8946-DF5A-F443-B3EA-9505A27AF649}" type="presOf" srcId="{B1BBDA64-1BF3-F94C-84CF-4F43DD71083E}" destId="{B7600B8A-C505-A942-A66E-AC6872AB49E7}" srcOrd="0" destOrd="0" presId="urn:microsoft.com/office/officeart/2005/8/layout/process3"/>
    <dgm:cxn modelId="{D0F8C748-5559-B14C-BEFE-1FCDFC56B1E5}" type="presOf" srcId="{5F93AE30-BB65-7043-B88B-4C2EBD71FDF5}" destId="{D12F117A-94E8-FA48-A013-FF0C7C8295F8}" srcOrd="0" destOrd="2" presId="urn:microsoft.com/office/officeart/2005/8/layout/process3"/>
    <dgm:cxn modelId="{C6689D51-7ACE-C54E-9006-8BB26D4E7BA4}" type="presOf" srcId="{3DC10E10-4C4B-574F-A436-B35F998C804D}" destId="{D12F117A-94E8-FA48-A013-FF0C7C8295F8}" srcOrd="0" destOrd="1" presId="urn:microsoft.com/office/officeart/2005/8/layout/process3"/>
    <dgm:cxn modelId="{C83E5F52-7E6D-0944-BA6E-26D7847EF882}" type="presOf" srcId="{30EAEB21-98E7-AC4A-A216-5AE23759ACCC}" destId="{FC30F0C2-816D-F14A-84F4-C076B49AC5D2}" srcOrd="0" destOrd="0" presId="urn:microsoft.com/office/officeart/2005/8/layout/process3"/>
    <dgm:cxn modelId="{E309305A-F1A9-0044-A765-6A571D0454B5}" type="presOf" srcId="{EFBBB22F-37DB-0A41-8D2F-2E64E4363867}" destId="{B394A8FD-79F2-EB46-9E4B-A061FE535157}" srcOrd="0" destOrd="0" presId="urn:microsoft.com/office/officeart/2005/8/layout/process3"/>
    <dgm:cxn modelId="{5574825B-A7A5-8B46-8D81-72E056ACC5FA}" srcId="{73D52F48-3DA9-144A-86E7-9F470669A03D}" destId="{FF28EB9F-34A6-AE4E-B26C-ACB0D71971A2}" srcOrd="4" destOrd="0" parTransId="{BA1057C9-7019-D74E-BC45-D661FA94D18A}" sibTransId="{69B48C55-AF7D-CF4A-80CE-257F336EAA22}"/>
    <dgm:cxn modelId="{F4B1095C-5282-2745-9E61-B641B1CDD59B}" srcId="{EFBBB22F-37DB-0A41-8D2F-2E64E4363867}" destId="{A3280F3B-AB16-F647-82E7-2C434C74EBAF}" srcOrd="1" destOrd="0" parTransId="{2D8F7CB5-F210-D147-A35D-B1B6280DA523}" sibTransId="{B9223055-6CCD-7B44-8456-D84A22EA1CA6}"/>
    <dgm:cxn modelId="{62DDE85E-664E-6849-AA70-6A8591CA1C0C}" type="presOf" srcId="{F34A39D3-7211-0840-83C5-BEAD2353BEE6}" destId="{92F72C61-4EB5-0243-8D1C-85BBD33E4AE4}" srcOrd="0" destOrd="3" presId="urn:microsoft.com/office/officeart/2005/8/layout/process3"/>
    <dgm:cxn modelId="{A0EE9E60-29CF-D745-BCE6-948E1A0DC633}" type="presOf" srcId="{7D17267D-D3B2-234B-9F02-E8413EBB7288}" destId="{27E04812-80F5-3D41-BC30-5B43CAD9CFE2}" srcOrd="0" destOrd="2" presId="urn:microsoft.com/office/officeart/2005/8/layout/process3"/>
    <dgm:cxn modelId="{6D71EE63-6CCC-2E45-8481-2C80CCEF180E}" type="presOf" srcId="{135F510D-4059-D64D-8C79-9C83ADE320D4}" destId="{92F72C61-4EB5-0243-8D1C-85BBD33E4AE4}" srcOrd="0" destOrd="0" presId="urn:microsoft.com/office/officeart/2005/8/layout/process3"/>
    <dgm:cxn modelId="{C4EB056D-9816-6349-A343-13985DB01D1F}" type="presOf" srcId="{5310261E-1479-2344-9D04-9658711DFFAC}" destId="{27E04812-80F5-3D41-BC30-5B43CAD9CFE2}" srcOrd="0" destOrd="0" presId="urn:microsoft.com/office/officeart/2005/8/layout/process3"/>
    <dgm:cxn modelId="{BADA0C73-1FFA-934A-89EA-CCFFD8186767}" srcId="{EFBBB22F-37DB-0A41-8D2F-2E64E4363867}" destId="{5310261E-1479-2344-9D04-9658711DFFAC}" srcOrd="0" destOrd="0" parTransId="{C5980E1D-EB90-8E41-9674-46FE43FE6E1F}" sibTransId="{D7ED40B0-61F5-7F4E-ADF0-56D161C1182C}"/>
    <dgm:cxn modelId="{38EB627C-4FF5-A74E-A343-15772C592EA5}" type="presOf" srcId="{1E0DC891-311A-9C46-9652-62AE23D36601}" destId="{7F5BA6AB-E679-F846-8CF7-F08ECD17A119}" srcOrd="0" destOrd="0" presId="urn:microsoft.com/office/officeart/2005/8/layout/process3"/>
    <dgm:cxn modelId="{0EEAE88D-26E0-7845-B3D9-E1A93588D387}" type="presOf" srcId="{30EAEB21-98E7-AC4A-A216-5AE23759ACCC}" destId="{B6020537-3C07-7D43-99CB-FA9BC88BCBBD}" srcOrd="1" destOrd="0" presId="urn:microsoft.com/office/officeart/2005/8/layout/process3"/>
    <dgm:cxn modelId="{D2010C91-D37A-4B42-806C-6270F58D0D72}" srcId="{17334935-1C04-7340-8000-EB32087E0663}" destId="{1E0DC891-311A-9C46-9652-62AE23D36601}" srcOrd="0" destOrd="0" parTransId="{06091E1C-B381-DC47-ADE8-DBF237C14E97}" sibTransId="{30EAEB21-98E7-AC4A-A216-5AE23759ACCC}"/>
    <dgm:cxn modelId="{62E31B92-3F3B-6349-B539-EE24EA208B2D}" srcId="{EFBBB22F-37DB-0A41-8D2F-2E64E4363867}" destId="{7D17267D-D3B2-234B-9F02-E8413EBB7288}" srcOrd="2" destOrd="0" parTransId="{9768ADA6-16F7-E44F-8F98-14056392A5C4}" sibTransId="{3D9A326A-92B5-A54F-8DB2-CCBDB46FA3F6}"/>
    <dgm:cxn modelId="{79DB8C93-0910-E34A-BA35-7B95DF70B9E1}" type="presOf" srcId="{85C769D7-C2DD-EE4D-AD2E-A4370DB3BCAA}" destId="{92F72C61-4EB5-0243-8D1C-85BBD33E4AE4}" srcOrd="0" destOrd="4" presId="urn:microsoft.com/office/officeart/2005/8/layout/process3"/>
    <dgm:cxn modelId="{19D1059A-7910-034E-B3E4-96718A774C0E}" srcId="{1E0DC891-311A-9C46-9652-62AE23D36601}" destId="{F34A39D3-7211-0840-83C5-BEAD2353BEE6}" srcOrd="3" destOrd="0" parTransId="{3D0AD05B-612A-A440-8FAD-AD3455105DB2}" sibTransId="{A9BB78CE-9D3B-1F43-B617-896ED67540F0}"/>
    <dgm:cxn modelId="{FA873C9D-33F4-5B4D-8DF6-9841F3B4DE36}" srcId="{17334935-1C04-7340-8000-EB32087E0663}" destId="{EFBBB22F-37DB-0A41-8D2F-2E64E4363867}" srcOrd="2" destOrd="0" parTransId="{B6EAE706-789E-CA46-ABC0-5C52A2F965EB}" sibTransId="{84FC21A6-A05D-564D-BA60-14D92578306B}"/>
    <dgm:cxn modelId="{C3C821A0-CC75-924D-B35D-2A8AFE0788CE}" type="presOf" srcId="{7F408E7B-051D-CB44-BA82-0B6A2A41E893}" destId="{92F72C61-4EB5-0243-8D1C-85BBD33E4AE4}" srcOrd="0" destOrd="2" presId="urn:microsoft.com/office/officeart/2005/8/layout/process3"/>
    <dgm:cxn modelId="{E6793CA6-0126-4244-BEBE-CFF020CFBE5F}" type="presOf" srcId="{7844702E-3E05-F049-86EE-D27A6AEDDD07}" destId="{92F72C61-4EB5-0243-8D1C-85BBD33E4AE4}" srcOrd="0" destOrd="5" presId="urn:microsoft.com/office/officeart/2005/8/layout/process3"/>
    <dgm:cxn modelId="{A5E3ABA7-49AD-D341-A92A-E88586B1C6D4}" type="presOf" srcId="{17334935-1C04-7340-8000-EB32087E0663}" destId="{A02286B0-3B61-504F-8613-CD76B0087C7F}" srcOrd="0" destOrd="0" presId="urn:microsoft.com/office/officeart/2005/8/layout/process3"/>
    <dgm:cxn modelId="{1F91BFA7-A67F-494E-8C8E-6AC4C8161EBC}" srcId="{73D52F48-3DA9-144A-86E7-9F470669A03D}" destId="{1BD4FE99-BC89-9944-9D07-B3BFAB8CD11E}" srcOrd="3" destOrd="0" parTransId="{FC7F59C6-0C65-214A-9F56-555E14EFC994}" sibTransId="{C0311B8B-F4FF-0945-9221-38C787BFABD8}"/>
    <dgm:cxn modelId="{B0CCD2B5-D268-AD4E-9503-C158DCBE8E0F}" type="presOf" srcId="{1BD4FE99-BC89-9944-9D07-B3BFAB8CD11E}" destId="{D12F117A-94E8-FA48-A013-FF0C7C8295F8}" srcOrd="0" destOrd="3" presId="urn:microsoft.com/office/officeart/2005/8/layout/process3"/>
    <dgm:cxn modelId="{59D046B7-860D-1449-9DCB-910846B7282C}" srcId="{1E0DC891-311A-9C46-9652-62AE23D36601}" destId="{3D26852C-0877-7641-AC21-7E4F8BD61214}" srcOrd="1" destOrd="0" parTransId="{AAE55CF4-FB71-9149-BF98-CACC82A4F03F}" sibTransId="{B54B7AE4-F938-3D48-9957-DE61B7B9B401}"/>
    <dgm:cxn modelId="{4ECE81BE-764B-EF46-B3D3-7FB0A772E541}" srcId="{1E0DC891-311A-9C46-9652-62AE23D36601}" destId="{7F408E7B-051D-CB44-BA82-0B6A2A41E893}" srcOrd="2" destOrd="0" parTransId="{09D07A53-2925-9645-AFAF-A6BA706214CC}" sibTransId="{CC4133C9-68B8-7344-BC0E-C263EB766487}"/>
    <dgm:cxn modelId="{4E271CCC-2D60-354D-9947-B5EB00D4D933}" type="presOf" srcId="{AC2F1833-5A67-F049-BE68-800D320EC113}" destId="{D12F117A-94E8-FA48-A013-FF0C7C8295F8}" srcOrd="0" destOrd="5" presId="urn:microsoft.com/office/officeart/2005/8/layout/process3"/>
    <dgm:cxn modelId="{6E7548D1-998B-D54D-83A0-9626269F60DA}" srcId="{1E0DC891-311A-9C46-9652-62AE23D36601}" destId="{135F510D-4059-D64D-8C79-9C83ADE320D4}" srcOrd="0" destOrd="0" parTransId="{D6B5988F-8A40-3F4C-8671-81F03B80C234}" sibTransId="{3B8364F2-8067-1546-A205-D05BF1EB1F86}"/>
    <dgm:cxn modelId="{1D02F3D5-D18D-3046-81EB-54296C20BF71}" type="presOf" srcId="{1E0DC891-311A-9C46-9652-62AE23D36601}" destId="{AE79DAAA-C9A8-4844-9AAA-BB8D5CCEA563}" srcOrd="1" destOrd="0" presId="urn:microsoft.com/office/officeart/2005/8/layout/process3"/>
    <dgm:cxn modelId="{A7D71DD7-5273-FE41-A8BB-EB496808A4BD}" srcId="{1E0DC891-311A-9C46-9652-62AE23D36601}" destId="{85C769D7-C2DD-EE4D-AD2E-A4370DB3BCAA}" srcOrd="4" destOrd="0" parTransId="{C4DFBF4D-7A15-E243-BFD8-B93EEA5613B0}" sibTransId="{027B7BDD-8419-9D40-ACE2-9102479814A2}"/>
    <dgm:cxn modelId="{9C7073DF-50DC-DF45-ABF9-1AA3CA751818}" srcId="{73D52F48-3DA9-144A-86E7-9F470669A03D}" destId="{5F93AE30-BB65-7043-B88B-4C2EBD71FDF5}" srcOrd="2" destOrd="0" parTransId="{E3843EA9-1A8B-E649-9B53-E4356741B1F1}" sibTransId="{6141EFB9-C05A-E64A-9A3A-B31EADDE0EF7}"/>
    <dgm:cxn modelId="{646FE5E9-ED32-D247-A9DC-564B62E767F0}" srcId="{73D52F48-3DA9-144A-86E7-9F470669A03D}" destId="{74E3025F-B687-8F46-9CFD-FB0F5EBD5EFE}" srcOrd="0" destOrd="0" parTransId="{584089C7-667D-DA4A-B805-A3FE2D68A177}" sibTransId="{AEB3F8D1-81DF-3B42-924A-3961AD5F72C0}"/>
    <dgm:cxn modelId="{A37DEAEC-3348-9243-880F-EB18FFB959D3}" srcId="{73D52F48-3DA9-144A-86E7-9F470669A03D}" destId="{AC2F1833-5A67-F049-BE68-800D320EC113}" srcOrd="5" destOrd="0" parTransId="{4D7017FB-BCB3-DB4E-8130-2990BC235027}" sibTransId="{16F0561B-7987-E941-81A9-047305703832}"/>
    <dgm:cxn modelId="{8A293CE0-46C5-7A43-BA66-D955B869F51E}" type="presParOf" srcId="{A02286B0-3B61-504F-8613-CD76B0087C7F}" destId="{D18CFE0E-D372-B243-AE80-8C124B694B86}" srcOrd="0" destOrd="0" presId="urn:microsoft.com/office/officeart/2005/8/layout/process3"/>
    <dgm:cxn modelId="{CC03F372-470B-D543-B83E-7F6E67963ABA}" type="presParOf" srcId="{D18CFE0E-D372-B243-AE80-8C124B694B86}" destId="{7F5BA6AB-E679-F846-8CF7-F08ECD17A119}" srcOrd="0" destOrd="0" presId="urn:microsoft.com/office/officeart/2005/8/layout/process3"/>
    <dgm:cxn modelId="{1000A70D-3864-4342-93B3-B8C5D0DE6E54}" type="presParOf" srcId="{D18CFE0E-D372-B243-AE80-8C124B694B86}" destId="{AE79DAAA-C9A8-4844-9AAA-BB8D5CCEA563}" srcOrd="1" destOrd="0" presId="urn:microsoft.com/office/officeart/2005/8/layout/process3"/>
    <dgm:cxn modelId="{246F5DB1-8627-BC41-B658-EBBCEAB4E4AD}" type="presParOf" srcId="{D18CFE0E-D372-B243-AE80-8C124B694B86}" destId="{92F72C61-4EB5-0243-8D1C-85BBD33E4AE4}" srcOrd="2" destOrd="0" presId="urn:microsoft.com/office/officeart/2005/8/layout/process3"/>
    <dgm:cxn modelId="{92F09A47-D6EE-7545-812F-EDB5D644E1D9}" type="presParOf" srcId="{A02286B0-3B61-504F-8613-CD76B0087C7F}" destId="{FC30F0C2-816D-F14A-84F4-C076B49AC5D2}" srcOrd="1" destOrd="0" presId="urn:microsoft.com/office/officeart/2005/8/layout/process3"/>
    <dgm:cxn modelId="{67879988-CEF0-A945-8633-FE8B45AFE63A}" type="presParOf" srcId="{FC30F0C2-816D-F14A-84F4-C076B49AC5D2}" destId="{B6020537-3C07-7D43-99CB-FA9BC88BCBBD}" srcOrd="0" destOrd="0" presId="urn:microsoft.com/office/officeart/2005/8/layout/process3"/>
    <dgm:cxn modelId="{F03F1CAA-17E4-7547-95B6-8B7EFD007B15}" type="presParOf" srcId="{A02286B0-3B61-504F-8613-CD76B0087C7F}" destId="{1ED11571-6105-8047-A72F-D0A1BE473FAB}" srcOrd="2" destOrd="0" presId="urn:microsoft.com/office/officeart/2005/8/layout/process3"/>
    <dgm:cxn modelId="{7A995ED1-D700-5142-BD17-F1B33A566702}" type="presParOf" srcId="{1ED11571-6105-8047-A72F-D0A1BE473FAB}" destId="{DA699522-4E79-6D41-9014-0860DD94B384}" srcOrd="0" destOrd="0" presId="urn:microsoft.com/office/officeart/2005/8/layout/process3"/>
    <dgm:cxn modelId="{3F0F48AE-2CCF-4A4A-9B4D-A055BF4F4DF1}" type="presParOf" srcId="{1ED11571-6105-8047-A72F-D0A1BE473FAB}" destId="{49F1CEDB-0E6A-424F-9DF6-B5228D1F3C0D}" srcOrd="1" destOrd="0" presId="urn:microsoft.com/office/officeart/2005/8/layout/process3"/>
    <dgm:cxn modelId="{133846AD-A787-524E-936B-63DB3B5E0575}" type="presParOf" srcId="{1ED11571-6105-8047-A72F-D0A1BE473FAB}" destId="{D12F117A-94E8-FA48-A013-FF0C7C8295F8}" srcOrd="2" destOrd="0" presId="urn:microsoft.com/office/officeart/2005/8/layout/process3"/>
    <dgm:cxn modelId="{DFC36BE5-912C-3943-8784-5A4614661045}" type="presParOf" srcId="{A02286B0-3B61-504F-8613-CD76B0087C7F}" destId="{B7600B8A-C505-A942-A66E-AC6872AB49E7}" srcOrd="3" destOrd="0" presId="urn:microsoft.com/office/officeart/2005/8/layout/process3"/>
    <dgm:cxn modelId="{4E391694-CD64-3447-9B34-CBB6AAC886E1}" type="presParOf" srcId="{B7600B8A-C505-A942-A66E-AC6872AB49E7}" destId="{0CBD81FE-B865-F341-B96D-285973D97D3A}" srcOrd="0" destOrd="0" presId="urn:microsoft.com/office/officeart/2005/8/layout/process3"/>
    <dgm:cxn modelId="{A7B75B58-3C0A-AA46-8292-7CD6FF896454}" type="presParOf" srcId="{A02286B0-3B61-504F-8613-CD76B0087C7F}" destId="{A808B3F7-4338-524D-991C-3DC161047990}" srcOrd="4" destOrd="0" presId="urn:microsoft.com/office/officeart/2005/8/layout/process3"/>
    <dgm:cxn modelId="{A6730B42-FB52-D74C-93C8-8E0AEB20D3DE}" type="presParOf" srcId="{A808B3F7-4338-524D-991C-3DC161047990}" destId="{B394A8FD-79F2-EB46-9E4B-A061FE535157}" srcOrd="0" destOrd="0" presId="urn:microsoft.com/office/officeart/2005/8/layout/process3"/>
    <dgm:cxn modelId="{53AF90F6-B7EE-CE40-ACA9-D150AE9B1383}" type="presParOf" srcId="{A808B3F7-4338-524D-991C-3DC161047990}" destId="{40B41B09-1621-2A46-871B-88EC4248F131}" srcOrd="1" destOrd="0" presId="urn:microsoft.com/office/officeart/2005/8/layout/process3"/>
    <dgm:cxn modelId="{BF50A7E4-E664-2141-BFE7-E5E289019183}" type="presParOf" srcId="{A808B3F7-4338-524D-991C-3DC161047990}" destId="{27E04812-80F5-3D41-BC30-5B43CAD9CFE2}"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4B9F122-464B-024D-9E90-D4F3A4BF8529}" type="doc">
      <dgm:prSet loTypeId="urn:microsoft.com/office/officeart/2005/8/layout/lProcess3" loCatId="" qsTypeId="urn:microsoft.com/office/officeart/2005/8/quickstyle/simple1" qsCatId="simple" csTypeId="urn:microsoft.com/office/officeart/2005/8/colors/accent1_2" csCatId="accent1" phldr="1"/>
      <dgm:spPr/>
      <dgm:t>
        <a:bodyPr/>
        <a:lstStyle/>
        <a:p>
          <a:endParaRPr lang="en-US"/>
        </a:p>
      </dgm:t>
    </dgm:pt>
    <dgm:pt modelId="{363EC6C9-9B6D-664F-999E-7C1162F61F66}">
      <dgm:prSet phldrT="[Text]"/>
      <dgm:spPr/>
      <dgm:t>
        <a:bodyPr/>
        <a:lstStyle/>
        <a:p>
          <a:r>
            <a:rPr lang="en-US" dirty="0"/>
            <a:t>Increase exposure to SS/HH SS Conditions</a:t>
          </a:r>
        </a:p>
      </dgm:t>
    </dgm:pt>
    <dgm:pt modelId="{15A72BE7-1306-A540-9730-3D017CB154CF}" type="parTrans" cxnId="{E7429380-8611-714A-BA75-1900F7AF1782}">
      <dgm:prSet/>
      <dgm:spPr/>
      <dgm:t>
        <a:bodyPr/>
        <a:lstStyle/>
        <a:p>
          <a:endParaRPr lang="en-US"/>
        </a:p>
      </dgm:t>
    </dgm:pt>
    <dgm:pt modelId="{A25C015B-DF72-4A43-B14F-6D9D488E4349}" type="sibTrans" cxnId="{E7429380-8611-714A-BA75-1900F7AF1782}">
      <dgm:prSet/>
      <dgm:spPr/>
      <dgm:t>
        <a:bodyPr/>
        <a:lstStyle/>
        <a:p>
          <a:endParaRPr lang="en-US"/>
        </a:p>
      </dgm:t>
    </dgm:pt>
    <dgm:pt modelId="{922F35FD-067A-324D-BE95-A954DD38D5ED}">
      <dgm:prSet phldrT="[Text]"/>
      <dgm:spPr/>
      <dgm:t>
        <a:bodyPr/>
        <a:lstStyle/>
        <a:p>
          <a:r>
            <a:rPr lang="en-US" dirty="0"/>
            <a:t>Increase range of Inhibitor</a:t>
          </a:r>
        </a:p>
      </dgm:t>
    </dgm:pt>
    <dgm:pt modelId="{A575AF4E-DB62-3845-AFA0-D4248467B12F}" type="parTrans" cxnId="{F3EE41C8-DCC7-A543-9D7D-CAE8D241CA28}">
      <dgm:prSet/>
      <dgm:spPr/>
      <dgm:t>
        <a:bodyPr/>
        <a:lstStyle/>
        <a:p>
          <a:endParaRPr lang="en-US"/>
        </a:p>
      </dgm:t>
    </dgm:pt>
    <dgm:pt modelId="{629EA761-64D0-6242-962A-C924D018E05B}" type="sibTrans" cxnId="{F3EE41C8-DCC7-A543-9D7D-CAE8D241CA28}">
      <dgm:prSet/>
      <dgm:spPr/>
      <dgm:t>
        <a:bodyPr/>
        <a:lstStyle/>
        <a:p>
          <a:endParaRPr lang="en-US"/>
        </a:p>
      </dgm:t>
    </dgm:pt>
    <dgm:pt modelId="{DB42E1C5-27C6-0C49-861A-AB27453A60C1}">
      <dgm:prSet phldrT="[Text]"/>
      <dgm:spPr/>
      <dgm:t>
        <a:bodyPr/>
        <a:lstStyle/>
        <a:p>
          <a:r>
            <a:rPr lang="en-US" dirty="0"/>
            <a:t>Continue Kinase Screening </a:t>
          </a:r>
        </a:p>
      </dgm:t>
    </dgm:pt>
    <dgm:pt modelId="{93FF1428-E741-A64C-88B7-B47959021583}" type="parTrans" cxnId="{83822A90-6F27-BF4D-AA15-E87CB85AC0DF}">
      <dgm:prSet/>
      <dgm:spPr/>
      <dgm:t>
        <a:bodyPr/>
        <a:lstStyle/>
        <a:p>
          <a:endParaRPr lang="en-US"/>
        </a:p>
      </dgm:t>
    </dgm:pt>
    <dgm:pt modelId="{046218DE-199B-834A-A674-4E32EFF19927}" type="sibTrans" cxnId="{83822A90-6F27-BF4D-AA15-E87CB85AC0DF}">
      <dgm:prSet/>
      <dgm:spPr/>
      <dgm:t>
        <a:bodyPr/>
        <a:lstStyle/>
        <a:p>
          <a:endParaRPr lang="en-US"/>
        </a:p>
      </dgm:t>
    </dgm:pt>
    <dgm:pt modelId="{1C4B0DBB-1630-2744-BD12-134F33F9D14E}">
      <dgm:prSet/>
      <dgm:spPr/>
      <dgm:t>
        <a:bodyPr/>
        <a:lstStyle/>
        <a:p>
          <a:r>
            <a:rPr lang="en-US" dirty="0"/>
            <a:t>Cytotoxicity control</a:t>
          </a:r>
        </a:p>
      </dgm:t>
    </dgm:pt>
    <dgm:pt modelId="{6B4D3F3B-85E0-1C43-BE96-FD579CBDFB95}" type="parTrans" cxnId="{9BCAC528-7648-4A4D-9B21-BB6CA3D486C9}">
      <dgm:prSet/>
      <dgm:spPr/>
      <dgm:t>
        <a:bodyPr/>
        <a:lstStyle/>
        <a:p>
          <a:endParaRPr lang="en-US"/>
        </a:p>
      </dgm:t>
    </dgm:pt>
    <dgm:pt modelId="{9B197923-9F89-2944-BEFE-F39170E06C31}" type="sibTrans" cxnId="{9BCAC528-7648-4A4D-9B21-BB6CA3D486C9}">
      <dgm:prSet/>
      <dgm:spPr/>
      <dgm:t>
        <a:bodyPr/>
        <a:lstStyle/>
        <a:p>
          <a:endParaRPr lang="en-US"/>
        </a:p>
      </dgm:t>
    </dgm:pt>
    <dgm:pt modelId="{009570D2-C4E0-8042-8628-E73724C04192}">
      <dgm:prSet/>
      <dgm:spPr/>
      <dgm:t>
        <a:bodyPr/>
        <a:lstStyle/>
        <a:p>
          <a:r>
            <a:rPr lang="en-US" dirty="0"/>
            <a:t>Confirm inhibitor target </a:t>
          </a:r>
        </a:p>
      </dgm:t>
    </dgm:pt>
    <dgm:pt modelId="{6728137A-CEB3-7947-8F94-7A01D922CDA6}" type="parTrans" cxnId="{DFA25B03-D2CA-464D-BE53-CD2FAE6F5C35}">
      <dgm:prSet/>
      <dgm:spPr/>
      <dgm:t>
        <a:bodyPr/>
        <a:lstStyle/>
        <a:p>
          <a:endParaRPr lang="en-US"/>
        </a:p>
      </dgm:t>
    </dgm:pt>
    <dgm:pt modelId="{D3A5BE4B-955A-EE40-A36A-531EE08B77D1}" type="sibTrans" cxnId="{DFA25B03-D2CA-464D-BE53-CD2FAE6F5C35}">
      <dgm:prSet/>
      <dgm:spPr/>
      <dgm:t>
        <a:bodyPr/>
        <a:lstStyle/>
        <a:p>
          <a:endParaRPr lang="en-US"/>
        </a:p>
      </dgm:t>
    </dgm:pt>
    <dgm:pt modelId="{2F43FAB5-0449-7D4F-8002-BED0A01B442C}">
      <dgm:prSet/>
      <dgm:spPr/>
      <dgm:t>
        <a:bodyPr/>
        <a:lstStyle/>
        <a:p>
          <a:r>
            <a:rPr lang="en-US" dirty="0"/>
            <a:t>Confirm NEK1 as Activator of HH Signaling</a:t>
          </a:r>
        </a:p>
      </dgm:t>
    </dgm:pt>
    <dgm:pt modelId="{753C0CB3-EAE4-5F48-A7E4-54B40ABE409F}" type="parTrans" cxnId="{DADD72E1-0A45-4247-AC98-9FAE1875A6B1}">
      <dgm:prSet/>
      <dgm:spPr/>
      <dgm:t>
        <a:bodyPr/>
        <a:lstStyle/>
        <a:p>
          <a:endParaRPr lang="en-US"/>
        </a:p>
      </dgm:t>
    </dgm:pt>
    <dgm:pt modelId="{52BB6465-E046-8E4A-BCB3-133F4ABEA94B}" type="sibTrans" cxnId="{DADD72E1-0A45-4247-AC98-9FAE1875A6B1}">
      <dgm:prSet/>
      <dgm:spPr/>
      <dgm:t>
        <a:bodyPr/>
        <a:lstStyle/>
        <a:p>
          <a:endParaRPr lang="en-US"/>
        </a:p>
      </dgm:t>
    </dgm:pt>
    <dgm:pt modelId="{FBBC6C48-50EF-A24D-B392-7F72C680873D}">
      <dgm:prSet/>
      <dgm:spPr/>
      <dgm:t>
        <a:bodyPr/>
        <a:lstStyle/>
        <a:p>
          <a:r>
            <a:rPr lang="en-US" dirty="0"/>
            <a:t>Investigate Mechanism of GLI Activation by NEK1</a:t>
          </a:r>
        </a:p>
      </dgm:t>
    </dgm:pt>
    <dgm:pt modelId="{C0B76157-9958-3D4D-A3F1-204F50ABF6D2}" type="parTrans" cxnId="{F8FE3920-F139-5241-995C-CA0A0E03FACF}">
      <dgm:prSet/>
      <dgm:spPr/>
      <dgm:t>
        <a:bodyPr/>
        <a:lstStyle/>
        <a:p>
          <a:endParaRPr lang="en-US"/>
        </a:p>
      </dgm:t>
    </dgm:pt>
    <dgm:pt modelId="{3CAAA418-4FB9-BA45-A535-A9B8D8F65FF5}" type="sibTrans" cxnId="{F8FE3920-F139-5241-995C-CA0A0E03FACF}">
      <dgm:prSet/>
      <dgm:spPr/>
      <dgm:t>
        <a:bodyPr/>
        <a:lstStyle/>
        <a:p>
          <a:endParaRPr lang="en-US"/>
        </a:p>
      </dgm:t>
    </dgm:pt>
    <dgm:pt modelId="{B26A6CDC-85A3-B741-91D4-C668C2549B11}">
      <dgm:prSet/>
      <dgm:spPr/>
      <dgm:t>
        <a:bodyPr/>
        <a:lstStyle/>
        <a:p>
          <a:r>
            <a:rPr lang="en-US" dirty="0"/>
            <a:t>In vitro Kinase assay with GLI1 and NEK1</a:t>
          </a:r>
        </a:p>
      </dgm:t>
    </dgm:pt>
    <dgm:pt modelId="{673C7333-73EA-0B4D-9097-DAC336974ECE}" type="parTrans" cxnId="{081777FA-704D-F047-AFF7-399F4EEEFC25}">
      <dgm:prSet/>
      <dgm:spPr/>
      <dgm:t>
        <a:bodyPr/>
        <a:lstStyle/>
        <a:p>
          <a:endParaRPr lang="en-US"/>
        </a:p>
      </dgm:t>
    </dgm:pt>
    <dgm:pt modelId="{F1978FED-A510-5D45-B99A-3EB9ED161E71}" type="sibTrans" cxnId="{081777FA-704D-F047-AFF7-399F4EEEFC25}">
      <dgm:prSet/>
      <dgm:spPr/>
      <dgm:t>
        <a:bodyPr/>
        <a:lstStyle/>
        <a:p>
          <a:endParaRPr lang="en-US"/>
        </a:p>
      </dgm:t>
    </dgm:pt>
    <dgm:pt modelId="{A051C04B-2D3E-D74A-8B07-B6E3F14A6440}">
      <dgm:prSet/>
      <dgm:spPr/>
      <dgm:t>
        <a:bodyPr/>
        <a:lstStyle/>
        <a:p>
          <a:r>
            <a:rPr lang="en-US" dirty="0"/>
            <a:t>BUB1, PAK6, CDK19 </a:t>
          </a:r>
        </a:p>
      </dgm:t>
    </dgm:pt>
    <dgm:pt modelId="{83664EE6-C344-4B4D-8C7C-9C1521CBFF0D}" type="parTrans" cxnId="{6E80B36D-A8AD-AD46-B46A-4C1B0BDE4B06}">
      <dgm:prSet/>
      <dgm:spPr/>
      <dgm:t>
        <a:bodyPr/>
        <a:lstStyle/>
        <a:p>
          <a:endParaRPr lang="en-US"/>
        </a:p>
      </dgm:t>
    </dgm:pt>
    <dgm:pt modelId="{11DB0EA8-B58A-4245-9D52-AA0C68C1FA23}" type="sibTrans" cxnId="{6E80B36D-A8AD-AD46-B46A-4C1B0BDE4B06}">
      <dgm:prSet/>
      <dgm:spPr/>
      <dgm:t>
        <a:bodyPr/>
        <a:lstStyle/>
        <a:p>
          <a:endParaRPr lang="en-US"/>
        </a:p>
      </dgm:t>
    </dgm:pt>
    <dgm:pt modelId="{21BA1089-85F8-BE43-9578-F16C0D2C32B0}">
      <dgm:prSet/>
      <dgm:spPr/>
      <dgm:t>
        <a:bodyPr/>
        <a:lstStyle/>
        <a:p>
          <a:r>
            <a:rPr lang="en-US" dirty="0"/>
            <a:t>GLI Activation with qPCR</a:t>
          </a:r>
        </a:p>
      </dgm:t>
    </dgm:pt>
    <dgm:pt modelId="{F2F73B0E-9848-C04B-860F-C4626D0CAC9A}" type="parTrans" cxnId="{7DF52349-6294-7F48-B222-3B1615D4F543}">
      <dgm:prSet/>
      <dgm:spPr/>
      <dgm:t>
        <a:bodyPr/>
        <a:lstStyle/>
        <a:p>
          <a:endParaRPr lang="en-US"/>
        </a:p>
      </dgm:t>
    </dgm:pt>
    <dgm:pt modelId="{D9D56935-3C09-C848-BEBD-4C7252E822AF}" type="sibTrans" cxnId="{7DF52349-6294-7F48-B222-3B1615D4F543}">
      <dgm:prSet/>
      <dgm:spPr/>
      <dgm:t>
        <a:bodyPr/>
        <a:lstStyle/>
        <a:p>
          <a:endParaRPr lang="en-US"/>
        </a:p>
      </dgm:t>
    </dgm:pt>
    <dgm:pt modelId="{F8BC9845-B8C1-4F43-87EA-F1F15DF2C687}">
      <dgm:prSet/>
      <dgm:spPr/>
      <dgm:t>
        <a:bodyPr/>
        <a:lstStyle/>
        <a:p>
          <a:r>
            <a:rPr lang="en-US" dirty="0"/>
            <a:t>Cell Survival </a:t>
          </a:r>
        </a:p>
      </dgm:t>
    </dgm:pt>
    <dgm:pt modelId="{1BE892A8-FF9A-974C-9561-5EAC71E1FFC1}" type="parTrans" cxnId="{31DFE057-5197-514A-89E2-039C1DC3E70B}">
      <dgm:prSet/>
      <dgm:spPr/>
      <dgm:t>
        <a:bodyPr/>
        <a:lstStyle/>
        <a:p>
          <a:endParaRPr lang="en-US"/>
        </a:p>
      </dgm:t>
    </dgm:pt>
    <dgm:pt modelId="{160969D3-C003-DB49-883E-C86779538113}" type="sibTrans" cxnId="{31DFE057-5197-514A-89E2-039C1DC3E70B}">
      <dgm:prSet/>
      <dgm:spPr/>
      <dgm:t>
        <a:bodyPr/>
        <a:lstStyle/>
        <a:p>
          <a:endParaRPr lang="en-US"/>
        </a:p>
      </dgm:t>
    </dgm:pt>
    <dgm:pt modelId="{3DED9A79-6E48-F644-9A4F-C257FFB314CD}">
      <dgm:prSet/>
      <dgm:spPr/>
      <dgm:t>
        <a:bodyPr/>
        <a:lstStyle/>
        <a:p>
          <a:r>
            <a:rPr lang="en-US" dirty="0"/>
            <a:t>CO-IP of GLI1 and NEK1</a:t>
          </a:r>
        </a:p>
      </dgm:t>
    </dgm:pt>
    <dgm:pt modelId="{8C52C3AA-186C-6E41-B93A-70040D6071D9}" type="parTrans" cxnId="{8FD6F903-0734-EF42-A33C-0CFD29BB6D71}">
      <dgm:prSet/>
      <dgm:spPr/>
      <dgm:t>
        <a:bodyPr/>
        <a:lstStyle/>
        <a:p>
          <a:endParaRPr lang="en-US"/>
        </a:p>
      </dgm:t>
    </dgm:pt>
    <dgm:pt modelId="{CEA772DE-9944-944B-B0F3-9BBED64AE2CB}" type="sibTrans" cxnId="{8FD6F903-0734-EF42-A33C-0CFD29BB6D71}">
      <dgm:prSet/>
      <dgm:spPr/>
      <dgm:t>
        <a:bodyPr/>
        <a:lstStyle/>
        <a:p>
          <a:endParaRPr lang="en-US"/>
        </a:p>
      </dgm:t>
    </dgm:pt>
    <dgm:pt modelId="{17CCBD90-60B2-5E40-9D2B-CC46122E907B}" type="pres">
      <dgm:prSet presAssocID="{E4B9F122-464B-024D-9E90-D4F3A4BF8529}" presName="Name0" presStyleCnt="0">
        <dgm:presLayoutVars>
          <dgm:chPref val="3"/>
          <dgm:dir/>
          <dgm:animLvl val="lvl"/>
          <dgm:resizeHandles/>
        </dgm:presLayoutVars>
      </dgm:prSet>
      <dgm:spPr/>
    </dgm:pt>
    <dgm:pt modelId="{BD5B8FB5-E97C-C74C-A331-B9904575BFA8}" type="pres">
      <dgm:prSet presAssocID="{2F43FAB5-0449-7D4F-8002-BED0A01B442C}" presName="horFlow" presStyleCnt="0"/>
      <dgm:spPr/>
    </dgm:pt>
    <dgm:pt modelId="{7CD742BE-4DFD-F041-A4B4-22B5B280E501}" type="pres">
      <dgm:prSet presAssocID="{2F43FAB5-0449-7D4F-8002-BED0A01B442C}" presName="bigChev" presStyleLbl="node1" presStyleIdx="0" presStyleCnt="3"/>
      <dgm:spPr/>
    </dgm:pt>
    <dgm:pt modelId="{CFC33C01-9996-3E40-9ACB-90165ADA043F}" type="pres">
      <dgm:prSet presAssocID="{15A72BE7-1306-A540-9730-3D017CB154CF}" presName="parTrans" presStyleCnt="0"/>
      <dgm:spPr/>
    </dgm:pt>
    <dgm:pt modelId="{E155AE47-CF22-D54A-9670-080472857681}" type="pres">
      <dgm:prSet presAssocID="{363EC6C9-9B6D-664F-999E-7C1162F61F66}" presName="node" presStyleLbl="alignAccFollowNode1" presStyleIdx="0" presStyleCnt="9">
        <dgm:presLayoutVars>
          <dgm:bulletEnabled val="1"/>
        </dgm:presLayoutVars>
      </dgm:prSet>
      <dgm:spPr/>
    </dgm:pt>
    <dgm:pt modelId="{B84D0DE4-9D48-B243-B35F-2C7B30BD5F27}" type="pres">
      <dgm:prSet presAssocID="{A25C015B-DF72-4A43-B14F-6D9D488E4349}" presName="sibTrans" presStyleCnt="0"/>
      <dgm:spPr/>
    </dgm:pt>
    <dgm:pt modelId="{5C60C318-F4CB-7D4F-BECB-4568E3991F0F}" type="pres">
      <dgm:prSet presAssocID="{922F35FD-067A-324D-BE95-A954DD38D5ED}" presName="node" presStyleLbl="alignAccFollowNode1" presStyleIdx="1" presStyleCnt="9">
        <dgm:presLayoutVars>
          <dgm:bulletEnabled val="1"/>
        </dgm:presLayoutVars>
      </dgm:prSet>
      <dgm:spPr/>
    </dgm:pt>
    <dgm:pt modelId="{D354FA68-CACF-C649-B69C-3F4A550D42A8}" type="pres">
      <dgm:prSet presAssocID="{629EA761-64D0-6242-962A-C924D018E05B}" presName="sibTrans" presStyleCnt="0"/>
      <dgm:spPr/>
    </dgm:pt>
    <dgm:pt modelId="{4D95CA98-C673-B341-8E7F-0E421A2EB1B5}" type="pres">
      <dgm:prSet presAssocID="{1C4B0DBB-1630-2744-BD12-134F33F9D14E}" presName="node" presStyleLbl="alignAccFollowNode1" presStyleIdx="2" presStyleCnt="9">
        <dgm:presLayoutVars>
          <dgm:bulletEnabled val="1"/>
        </dgm:presLayoutVars>
      </dgm:prSet>
      <dgm:spPr/>
    </dgm:pt>
    <dgm:pt modelId="{0A76C346-5292-B344-B039-EFE653E96A22}" type="pres">
      <dgm:prSet presAssocID="{9B197923-9F89-2944-BEFE-F39170E06C31}" presName="sibTrans" presStyleCnt="0"/>
      <dgm:spPr/>
    </dgm:pt>
    <dgm:pt modelId="{7690F0AF-5E77-A048-9EE3-F9A2BF0C1067}" type="pres">
      <dgm:prSet presAssocID="{009570D2-C4E0-8042-8628-E73724C04192}" presName="node" presStyleLbl="alignAccFollowNode1" presStyleIdx="3" presStyleCnt="9">
        <dgm:presLayoutVars>
          <dgm:bulletEnabled val="1"/>
        </dgm:presLayoutVars>
      </dgm:prSet>
      <dgm:spPr/>
    </dgm:pt>
    <dgm:pt modelId="{665DBF3E-B041-DD4B-8183-D60DE50D9513}" type="pres">
      <dgm:prSet presAssocID="{2F43FAB5-0449-7D4F-8002-BED0A01B442C}" presName="vSp" presStyleCnt="0"/>
      <dgm:spPr/>
    </dgm:pt>
    <dgm:pt modelId="{AFFDB254-7C06-BB49-883D-B07DF6FE90D0}" type="pres">
      <dgm:prSet presAssocID="{FBBC6C48-50EF-A24D-B392-7F72C680873D}" presName="horFlow" presStyleCnt="0"/>
      <dgm:spPr/>
    </dgm:pt>
    <dgm:pt modelId="{40A2FB53-285F-4040-8D5B-657FC74CE752}" type="pres">
      <dgm:prSet presAssocID="{FBBC6C48-50EF-A24D-B392-7F72C680873D}" presName="bigChev" presStyleLbl="node1" presStyleIdx="1" presStyleCnt="3"/>
      <dgm:spPr/>
    </dgm:pt>
    <dgm:pt modelId="{CF2E2E48-3D45-6A42-90D9-CB4074BDBA81}" type="pres">
      <dgm:prSet presAssocID="{673C7333-73EA-0B4D-9097-DAC336974ECE}" presName="parTrans" presStyleCnt="0"/>
      <dgm:spPr/>
    </dgm:pt>
    <dgm:pt modelId="{45DD3940-FE74-1F41-AE63-85DE660F3411}" type="pres">
      <dgm:prSet presAssocID="{B26A6CDC-85A3-B741-91D4-C668C2549B11}" presName="node" presStyleLbl="alignAccFollowNode1" presStyleIdx="4" presStyleCnt="9">
        <dgm:presLayoutVars>
          <dgm:bulletEnabled val="1"/>
        </dgm:presLayoutVars>
      </dgm:prSet>
      <dgm:spPr/>
    </dgm:pt>
    <dgm:pt modelId="{276766BE-C561-614A-8B9D-77E8FB9709FE}" type="pres">
      <dgm:prSet presAssocID="{F1978FED-A510-5D45-B99A-3EB9ED161E71}" presName="sibTrans" presStyleCnt="0"/>
      <dgm:spPr/>
    </dgm:pt>
    <dgm:pt modelId="{581BF921-C846-1D41-90B7-936BDB3EAD18}" type="pres">
      <dgm:prSet presAssocID="{3DED9A79-6E48-F644-9A4F-C257FFB314CD}" presName="node" presStyleLbl="alignAccFollowNode1" presStyleIdx="5" presStyleCnt="9">
        <dgm:presLayoutVars>
          <dgm:bulletEnabled val="1"/>
        </dgm:presLayoutVars>
      </dgm:prSet>
      <dgm:spPr/>
    </dgm:pt>
    <dgm:pt modelId="{D1EC9433-29DB-4941-8AE4-0144F1FFFA14}" type="pres">
      <dgm:prSet presAssocID="{FBBC6C48-50EF-A24D-B392-7F72C680873D}" presName="vSp" presStyleCnt="0"/>
      <dgm:spPr/>
    </dgm:pt>
    <dgm:pt modelId="{3E4CEE20-E905-6844-98D3-86F4B0A6D3BC}" type="pres">
      <dgm:prSet presAssocID="{DB42E1C5-27C6-0C49-861A-AB27453A60C1}" presName="horFlow" presStyleCnt="0"/>
      <dgm:spPr/>
    </dgm:pt>
    <dgm:pt modelId="{1CF836BE-435A-D74B-801A-26A3D835FB45}" type="pres">
      <dgm:prSet presAssocID="{DB42E1C5-27C6-0C49-861A-AB27453A60C1}" presName="bigChev" presStyleLbl="node1" presStyleIdx="2" presStyleCnt="3"/>
      <dgm:spPr/>
    </dgm:pt>
    <dgm:pt modelId="{CE95855C-8433-F644-88B1-DCF40BDB6945}" type="pres">
      <dgm:prSet presAssocID="{83664EE6-C344-4B4D-8C7C-9C1521CBFF0D}" presName="parTrans" presStyleCnt="0"/>
      <dgm:spPr/>
    </dgm:pt>
    <dgm:pt modelId="{15E01AE5-B7CA-484F-A1E7-54476D137676}" type="pres">
      <dgm:prSet presAssocID="{A051C04B-2D3E-D74A-8B07-B6E3F14A6440}" presName="node" presStyleLbl="alignAccFollowNode1" presStyleIdx="6" presStyleCnt="9">
        <dgm:presLayoutVars>
          <dgm:bulletEnabled val="1"/>
        </dgm:presLayoutVars>
      </dgm:prSet>
      <dgm:spPr/>
    </dgm:pt>
    <dgm:pt modelId="{98A755FB-E1FF-1B41-A816-9DE102AE3ACC}" type="pres">
      <dgm:prSet presAssocID="{11DB0EA8-B58A-4245-9D52-AA0C68C1FA23}" presName="sibTrans" presStyleCnt="0"/>
      <dgm:spPr/>
    </dgm:pt>
    <dgm:pt modelId="{CDFD2005-7750-4642-B5F0-1826EA43B50D}" type="pres">
      <dgm:prSet presAssocID="{21BA1089-85F8-BE43-9578-F16C0D2C32B0}" presName="node" presStyleLbl="alignAccFollowNode1" presStyleIdx="7" presStyleCnt="9">
        <dgm:presLayoutVars>
          <dgm:bulletEnabled val="1"/>
        </dgm:presLayoutVars>
      </dgm:prSet>
      <dgm:spPr/>
    </dgm:pt>
    <dgm:pt modelId="{650BF946-9DD5-804A-B91D-C4B62A42C172}" type="pres">
      <dgm:prSet presAssocID="{D9D56935-3C09-C848-BEBD-4C7252E822AF}" presName="sibTrans" presStyleCnt="0"/>
      <dgm:spPr/>
    </dgm:pt>
    <dgm:pt modelId="{AA00E2AF-30B7-0D42-9287-0184521150AA}" type="pres">
      <dgm:prSet presAssocID="{F8BC9845-B8C1-4F43-87EA-F1F15DF2C687}" presName="node" presStyleLbl="alignAccFollowNode1" presStyleIdx="8" presStyleCnt="9">
        <dgm:presLayoutVars>
          <dgm:bulletEnabled val="1"/>
        </dgm:presLayoutVars>
      </dgm:prSet>
      <dgm:spPr/>
    </dgm:pt>
  </dgm:ptLst>
  <dgm:cxnLst>
    <dgm:cxn modelId="{DFA25B03-D2CA-464D-BE53-CD2FAE6F5C35}" srcId="{2F43FAB5-0449-7D4F-8002-BED0A01B442C}" destId="{009570D2-C4E0-8042-8628-E73724C04192}" srcOrd="3" destOrd="0" parTransId="{6728137A-CEB3-7947-8F94-7A01D922CDA6}" sibTransId="{D3A5BE4B-955A-EE40-A36A-531EE08B77D1}"/>
    <dgm:cxn modelId="{8FD6F903-0734-EF42-A33C-0CFD29BB6D71}" srcId="{FBBC6C48-50EF-A24D-B392-7F72C680873D}" destId="{3DED9A79-6E48-F644-9A4F-C257FFB314CD}" srcOrd="1" destOrd="0" parTransId="{8C52C3AA-186C-6E41-B93A-70040D6071D9}" sibTransId="{CEA772DE-9944-944B-B0F3-9BBED64AE2CB}"/>
    <dgm:cxn modelId="{13F9561A-C93D-CB45-B2B7-FEEA4ABCCF04}" type="presOf" srcId="{A051C04B-2D3E-D74A-8B07-B6E3F14A6440}" destId="{15E01AE5-B7CA-484F-A1E7-54476D137676}" srcOrd="0" destOrd="0" presId="urn:microsoft.com/office/officeart/2005/8/layout/lProcess3"/>
    <dgm:cxn modelId="{F8FE3920-F139-5241-995C-CA0A0E03FACF}" srcId="{E4B9F122-464B-024D-9E90-D4F3A4BF8529}" destId="{FBBC6C48-50EF-A24D-B392-7F72C680873D}" srcOrd="1" destOrd="0" parTransId="{C0B76157-9958-3D4D-A3F1-204F50ABF6D2}" sibTransId="{3CAAA418-4FB9-BA45-A535-A9B8D8F65FF5}"/>
    <dgm:cxn modelId="{9BCAC528-7648-4A4D-9B21-BB6CA3D486C9}" srcId="{2F43FAB5-0449-7D4F-8002-BED0A01B442C}" destId="{1C4B0DBB-1630-2744-BD12-134F33F9D14E}" srcOrd="2" destOrd="0" parTransId="{6B4D3F3B-85E0-1C43-BE96-FD579CBDFB95}" sibTransId="{9B197923-9F89-2944-BEFE-F39170E06C31}"/>
    <dgm:cxn modelId="{AEDA903C-0AE0-644B-BABC-711D4A488E4A}" type="presOf" srcId="{009570D2-C4E0-8042-8628-E73724C04192}" destId="{7690F0AF-5E77-A048-9EE3-F9A2BF0C1067}" srcOrd="0" destOrd="0" presId="urn:microsoft.com/office/officeart/2005/8/layout/lProcess3"/>
    <dgm:cxn modelId="{7DF52349-6294-7F48-B222-3B1615D4F543}" srcId="{DB42E1C5-27C6-0C49-861A-AB27453A60C1}" destId="{21BA1089-85F8-BE43-9578-F16C0D2C32B0}" srcOrd="1" destOrd="0" parTransId="{F2F73B0E-9848-C04B-860F-C4626D0CAC9A}" sibTransId="{D9D56935-3C09-C848-BEBD-4C7252E822AF}"/>
    <dgm:cxn modelId="{31DFE057-5197-514A-89E2-039C1DC3E70B}" srcId="{DB42E1C5-27C6-0C49-861A-AB27453A60C1}" destId="{F8BC9845-B8C1-4F43-87EA-F1F15DF2C687}" srcOrd="2" destOrd="0" parTransId="{1BE892A8-FF9A-974C-9561-5EAC71E1FFC1}" sibTransId="{160969D3-C003-DB49-883E-C86779538113}"/>
    <dgm:cxn modelId="{ECD36164-9EC3-204B-9980-3E3C0F55B098}" type="presOf" srcId="{E4B9F122-464B-024D-9E90-D4F3A4BF8529}" destId="{17CCBD90-60B2-5E40-9D2B-CC46122E907B}" srcOrd="0" destOrd="0" presId="urn:microsoft.com/office/officeart/2005/8/layout/lProcess3"/>
    <dgm:cxn modelId="{6E80B36D-A8AD-AD46-B46A-4C1B0BDE4B06}" srcId="{DB42E1C5-27C6-0C49-861A-AB27453A60C1}" destId="{A051C04B-2D3E-D74A-8B07-B6E3F14A6440}" srcOrd="0" destOrd="0" parTransId="{83664EE6-C344-4B4D-8C7C-9C1521CBFF0D}" sibTransId="{11DB0EA8-B58A-4245-9D52-AA0C68C1FA23}"/>
    <dgm:cxn modelId="{7F637A77-C6C3-BC46-B3A3-90D6C7CEE7E4}" type="presOf" srcId="{FBBC6C48-50EF-A24D-B392-7F72C680873D}" destId="{40A2FB53-285F-4040-8D5B-657FC74CE752}" srcOrd="0" destOrd="0" presId="urn:microsoft.com/office/officeart/2005/8/layout/lProcess3"/>
    <dgm:cxn modelId="{01E26A78-2B3B-4749-A7CE-E0CB51D769EC}" type="presOf" srcId="{21BA1089-85F8-BE43-9578-F16C0D2C32B0}" destId="{CDFD2005-7750-4642-B5F0-1826EA43B50D}" srcOrd="0" destOrd="0" presId="urn:microsoft.com/office/officeart/2005/8/layout/lProcess3"/>
    <dgm:cxn modelId="{91F50479-CEF9-F140-9D8B-CC3CEFF1CFBB}" type="presOf" srcId="{363EC6C9-9B6D-664F-999E-7C1162F61F66}" destId="{E155AE47-CF22-D54A-9670-080472857681}" srcOrd="0" destOrd="0" presId="urn:microsoft.com/office/officeart/2005/8/layout/lProcess3"/>
    <dgm:cxn modelId="{E7429380-8611-714A-BA75-1900F7AF1782}" srcId="{2F43FAB5-0449-7D4F-8002-BED0A01B442C}" destId="{363EC6C9-9B6D-664F-999E-7C1162F61F66}" srcOrd="0" destOrd="0" parTransId="{15A72BE7-1306-A540-9730-3D017CB154CF}" sibTransId="{A25C015B-DF72-4A43-B14F-6D9D488E4349}"/>
    <dgm:cxn modelId="{83822A90-6F27-BF4D-AA15-E87CB85AC0DF}" srcId="{E4B9F122-464B-024D-9E90-D4F3A4BF8529}" destId="{DB42E1C5-27C6-0C49-861A-AB27453A60C1}" srcOrd="2" destOrd="0" parTransId="{93FF1428-E741-A64C-88B7-B47959021583}" sibTransId="{046218DE-199B-834A-A674-4E32EFF19927}"/>
    <dgm:cxn modelId="{F2DE8EA8-27A4-F646-9F5B-555BCF853714}" type="presOf" srcId="{B26A6CDC-85A3-B741-91D4-C668C2549B11}" destId="{45DD3940-FE74-1F41-AE63-85DE660F3411}" srcOrd="0" destOrd="0" presId="urn:microsoft.com/office/officeart/2005/8/layout/lProcess3"/>
    <dgm:cxn modelId="{C521E3A9-2127-DF45-8251-9ADB39D4A9CE}" type="presOf" srcId="{F8BC9845-B8C1-4F43-87EA-F1F15DF2C687}" destId="{AA00E2AF-30B7-0D42-9287-0184521150AA}" srcOrd="0" destOrd="0" presId="urn:microsoft.com/office/officeart/2005/8/layout/lProcess3"/>
    <dgm:cxn modelId="{41EF74C1-A40A-0344-BB0B-ADF1EBE7FE0D}" type="presOf" srcId="{1C4B0DBB-1630-2744-BD12-134F33F9D14E}" destId="{4D95CA98-C673-B341-8E7F-0E421A2EB1B5}" srcOrd="0" destOrd="0" presId="urn:microsoft.com/office/officeart/2005/8/layout/lProcess3"/>
    <dgm:cxn modelId="{F3EE41C8-DCC7-A543-9D7D-CAE8D241CA28}" srcId="{2F43FAB5-0449-7D4F-8002-BED0A01B442C}" destId="{922F35FD-067A-324D-BE95-A954DD38D5ED}" srcOrd="1" destOrd="0" parTransId="{A575AF4E-DB62-3845-AFA0-D4248467B12F}" sibTransId="{629EA761-64D0-6242-962A-C924D018E05B}"/>
    <dgm:cxn modelId="{AA13C2CC-9B0E-3140-84F5-8A11626637A5}" type="presOf" srcId="{3DED9A79-6E48-F644-9A4F-C257FFB314CD}" destId="{581BF921-C846-1D41-90B7-936BDB3EAD18}" srcOrd="0" destOrd="0" presId="urn:microsoft.com/office/officeart/2005/8/layout/lProcess3"/>
    <dgm:cxn modelId="{DADD72E1-0A45-4247-AC98-9FAE1875A6B1}" srcId="{E4B9F122-464B-024D-9E90-D4F3A4BF8529}" destId="{2F43FAB5-0449-7D4F-8002-BED0A01B442C}" srcOrd="0" destOrd="0" parTransId="{753C0CB3-EAE4-5F48-A7E4-54B40ABE409F}" sibTransId="{52BB6465-E046-8E4A-BCB3-133F4ABEA94B}"/>
    <dgm:cxn modelId="{EB701EE5-1903-AA41-BFBC-CDAFAFF4E43C}" type="presOf" srcId="{2F43FAB5-0449-7D4F-8002-BED0A01B442C}" destId="{7CD742BE-4DFD-F041-A4B4-22B5B280E501}" srcOrd="0" destOrd="0" presId="urn:microsoft.com/office/officeart/2005/8/layout/lProcess3"/>
    <dgm:cxn modelId="{0559BBE7-430E-6A4E-B22E-E61E078F6E3B}" type="presOf" srcId="{922F35FD-067A-324D-BE95-A954DD38D5ED}" destId="{5C60C318-F4CB-7D4F-BECB-4568E3991F0F}" srcOrd="0" destOrd="0" presId="urn:microsoft.com/office/officeart/2005/8/layout/lProcess3"/>
    <dgm:cxn modelId="{2B41A2EF-6682-E84B-8BE0-8FAE672ABEE8}" type="presOf" srcId="{DB42E1C5-27C6-0C49-861A-AB27453A60C1}" destId="{1CF836BE-435A-D74B-801A-26A3D835FB45}" srcOrd="0" destOrd="0" presId="urn:microsoft.com/office/officeart/2005/8/layout/lProcess3"/>
    <dgm:cxn modelId="{081777FA-704D-F047-AFF7-399F4EEEFC25}" srcId="{FBBC6C48-50EF-A24D-B392-7F72C680873D}" destId="{B26A6CDC-85A3-B741-91D4-C668C2549B11}" srcOrd="0" destOrd="0" parTransId="{673C7333-73EA-0B4D-9097-DAC336974ECE}" sibTransId="{F1978FED-A510-5D45-B99A-3EB9ED161E71}"/>
    <dgm:cxn modelId="{7E7AD656-D0A2-2F42-87C0-EBB04A182A43}" type="presParOf" srcId="{17CCBD90-60B2-5E40-9D2B-CC46122E907B}" destId="{BD5B8FB5-E97C-C74C-A331-B9904575BFA8}" srcOrd="0" destOrd="0" presId="urn:microsoft.com/office/officeart/2005/8/layout/lProcess3"/>
    <dgm:cxn modelId="{30446C3B-3E99-484D-9188-793A852EAE1F}" type="presParOf" srcId="{BD5B8FB5-E97C-C74C-A331-B9904575BFA8}" destId="{7CD742BE-4DFD-F041-A4B4-22B5B280E501}" srcOrd="0" destOrd="0" presId="urn:microsoft.com/office/officeart/2005/8/layout/lProcess3"/>
    <dgm:cxn modelId="{D7E55B3D-7AE4-204F-8B62-5C43D6310D93}" type="presParOf" srcId="{BD5B8FB5-E97C-C74C-A331-B9904575BFA8}" destId="{CFC33C01-9996-3E40-9ACB-90165ADA043F}" srcOrd="1" destOrd="0" presId="urn:microsoft.com/office/officeart/2005/8/layout/lProcess3"/>
    <dgm:cxn modelId="{2B377782-C358-EE43-854D-FFBAB0227575}" type="presParOf" srcId="{BD5B8FB5-E97C-C74C-A331-B9904575BFA8}" destId="{E155AE47-CF22-D54A-9670-080472857681}" srcOrd="2" destOrd="0" presId="urn:microsoft.com/office/officeart/2005/8/layout/lProcess3"/>
    <dgm:cxn modelId="{F7C06DD9-496A-0B46-9630-380EE19EBB32}" type="presParOf" srcId="{BD5B8FB5-E97C-C74C-A331-B9904575BFA8}" destId="{B84D0DE4-9D48-B243-B35F-2C7B30BD5F27}" srcOrd="3" destOrd="0" presId="urn:microsoft.com/office/officeart/2005/8/layout/lProcess3"/>
    <dgm:cxn modelId="{20EE727E-1B28-BF45-B3AA-9FE1B19A6C50}" type="presParOf" srcId="{BD5B8FB5-E97C-C74C-A331-B9904575BFA8}" destId="{5C60C318-F4CB-7D4F-BECB-4568E3991F0F}" srcOrd="4" destOrd="0" presId="urn:microsoft.com/office/officeart/2005/8/layout/lProcess3"/>
    <dgm:cxn modelId="{471C7510-A280-9641-976B-215C5E351F1D}" type="presParOf" srcId="{BD5B8FB5-E97C-C74C-A331-B9904575BFA8}" destId="{D354FA68-CACF-C649-B69C-3F4A550D42A8}" srcOrd="5" destOrd="0" presId="urn:microsoft.com/office/officeart/2005/8/layout/lProcess3"/>
    <dgm:cxn modelId="{BD310201-A1F5-A348-8C35-9D4E321C4003}" type="presParOf" srcId="{BD5B8FB5-E97C-C74C-A331-B9904575BFA8}" destId="{4D95CA98-C673-B341-8E7F-0E421A2EB1B5}" srcOrd="6" destOrd="0" presId="urn:microsoft.com/office/officeart/2005/8/layout/lProcess3"/>
    <dgm:cxn modelId="{B1DC1690-FFD8-DE43-BC1B-882574784E55}" type="presParOf" srcId="{BD5B8FB5-E97C-C74C-A331-B9904575BFA8}" destId="{0A76C346-5292-B344-B039-EFE653E96A22}" srcOrd="7" destOrd="0" presId="urn:microsoft.com/office/officeart/2005/8/layout/lProcess3"/>
    <dgm:cxn modelId="{F1DBB1C6-CCF5-CE4D-9479-5E672023782E}" type="presParOf" srcId="{BD5B8FB5-E97C-C74C-A331-B9904575BFA8}" destId="{7690F0AF-5E77-A048-9EE3-F9A2BF0C1067}" srcOrd="8" destOrd="0" presId="urn:microsoft.com/office/officeart/2005/8/layout/lProcess3"/>
    <dgm:cxn modelId="{25A8CC92-C968-4A42-AC61-8C4A95D8C129}" type="presParOf" srcId="{17CCBD90-60B2-5E40-9D2B-CC46122E907B}" destId="{665DBF3E-B041-DD4B-8183-D60DE50D9513}" srcOrd="1" destOrd="0" presId="urn:microsoft.com/office/officeart/2005/8/layout/lProcess3"/>
    <dgm:cxn modelId="{9A30C5BB-1E18-8D4C-B18D-CE0E5B8147CD}" type="presParOf" srcId="{17CCBD90-60B2-5E40-9D2B-CC46122E907B}" destId="{AFFDB254-7C06-BB49-883D-B07DF6FE90D0}" srcOrd="2" destOrd="0" presId="urn:microsoft.com/office/officeart/2005/8/layout/lProcess3"/>
    <dgm:cxn modelId="{C475B81B-99CF-A849-8E77-B83EC378959C}" type="presParOf" srcId="{AFFDB254-7C06-BB49-883D-B07DF6FE90D0}" destId="{40A2FB53-285F-4040-8D5B-657FC74CE752}" srcOrd="0" destOrd="0" presId="urn:microsoft.com/office/officeart/2005/8/layout/lProcess3"/>
    <dgm:cxn modelId="{AD22630C-8DD7-D846-A5FE-1AF60E911E05}" type="presParOf" srcId="{AFFDB254-7C06-BB49-883D-B07DF6FE90D0}" destId="{CF2E2E48-3D45-6A42-90D9-CB4074BDBA81}" srcOrd="1" destOrd="0" presId="urn:microsoft.com/office/officeart/2005/8/layout/lProcess3"/>
    <dgm:cxn modelId="{D381AACD-D1EC-B345-ACD7-C9CD01FA4A73}" type="presParOf" srcId="{AFFDB254-7C06-BB49-883D-B07DF6FE90D0}" destId="{45DD3940-FE74-1F41-AE63-85DE660F3411}" srcOrd="2" destOrd="0" presId="urn:microsoft.com/office/officeart/2005/8/layout/lProcess3"/>
    <dgm:cxn modelId="{815CFF39-16C1-0C4D-A84C-C177D24B180F}" type="presParOf" srcId="{AFFDB254-7C06-BB49-883D-B07DF6FE90D0}" destId="{276766BE-C561-614A-8B9D-77E8FB9709FE}" srcOrd="3" destOrd="0" presId="urn:microsoft.com/office/officeart/2005/8/layout/lProcess3"/>
    <dgm:cxn modelId="{934773FA-99A7-BD42-B7A1-A15CC536D388}" type="presParOf" srcId="{AFFDB254-7C06-BB49-883D-B07DF6FE90D0}" destId="{581BF921-C846-1D41-90B7-936BDB3EAD18}" srcOrd="4" destOrd="0" presId="urn:microsoft.com/office/officeart/2005/8/layout/lProcess3"/>
    <dgm:cxn modelId="{85878685-DE64-2849-BE3B-FDCDF6F87E7B}" type="presParOf" srcId="{17CCBD90-60B2-5E40-9D2B-CC46122E907B}" destId="{D1EC9433-29DB-4941-8AE4-0144F1FFFA14}" srcOrd="3" destOrd="0" presId="urn:microsoft.com/office/officeart/2005/8/layout/lProcess3"/>
    <dgm:cxn modelId="{E7969F94-36C8-774A-A835-1290FC4C70B2}" type="presParOf" srcId="{17CCBD90-60B2-5E40-9D2B-CC46122E907B}" destId="{3E4CEE20-E905-6844-98D3-86F4B0A6D3BC}" srcOrd="4" destOrd="0" presId="urn:microsoft.com/office/officeart/2005/8/layout/lProcess3"/>
    <dgm:cxn modelId="{BD489397-978A-014C-8B08-8D654A2855AE}" type="presParOf" srcId="{3E4CEE20-E905-6844-98D3-86F4B0A6D3BC}" destId="{1CF836BE-435A-D74B-801A-26A3D835FB45}" srcOrd="0" destOrd="0" presId="urn:microsoft.com/office/officeart/2005/8/layout/lProcess3"/>
    <dgm:cxn modelId="{B02FF366-8AD8-0249-97DF-7716E81EAE89}" type="presParOf" srcId="{3E4CEE20-E905-6844-98D3-86F4B0A6D3BC}" destId="{CE95855C-8433-F644-88B1-DCF40BDB6945}" srcOrd="1" destOrd="0" presId="urn:microsoft.com/office/officeart/2005/8/layout/lProcess3"/>
    <dgm:cxn modelId="{E07C81D8-4FC4-8E43-B454-A23B64CA7D26}" type="presParOf" srcId="{3E4CEE20-E905-6844-98D3-86F4B0A6D3BC}" destId="{15E01AE5-B7CA-484F-A1E7-54476D137676}" srcOrd="2" destOrd="0" presId="urn:microsoft.com/office/officeart/2005/8/layout/lProcess3"/>
    <dgm:cxn modelId="{32A93F90-D729-BA4C-B5B4-29C2542631D2}" type="presParOf" srcId="{3E4CEE20-E905-6844-98D3-86F4B0A6D3BC}" destId="{98A755FB-E1FF-1B41-A816-9DE102AE3ACC}" srcOrd="3" destOrd="0" presId="urn:microsoft.com/office/officeart/2005/8/layout/lProcess3"/>
    <dgm:cxn modelId="{BEB314FC-853A-DF4B-AAA1-0B30B170062E}" type="presParOf" srcId="{3E4CEE20-E905-6844-98D3-86F4B0A6D3BC}" destId="{CDFD2005-7750-4642-B5F0-1826EA43B50D}" srcOrd="4" destOrd="0" presId="urn:microsoft.com/office/officeart/2005/8/layout/lProcess3"/>
    <dgm:cxn modelId="{1B6445D8-EEC0-EA43-9262-994CF5F4F800}" type="presParOf" srcId="{3E4CEE20-E905-6844-98D3-86F4B0A6D3BC}" destId="{650BF946-9DD5-804A-B91D-C4B62A42C172}" srcOrd="5" destOrd="0" presId="urn:microsoft.com/office/officeart/2005/8/layout/lProcess3"/>
    <dgm:cxn modelId="{2533DB9C-1517-7441-BCF6-CC7420CA470B}" type="presParOf" srcId="{3E4CEE20-E905-6844-98D3-86F4B0A6D3BC}" destId="{AA00E2AF-30B7-0D42-9287-0184521150AA}" srcOrd="6" destOrd="0" presId="urn:microsoft.com/office/officeart/2005/8/layout/l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79DAAA-C9A8-4844-9AAA-BB8D5CCEA563}">
      <dsp:nvSpPr>
        <dsp:cNvPr id="0" name=""/>
        <dsp:cNvSpPr/>
      </dsp:nvSpPr>
      <dsp:spPr>
        <a:xfrm>
          <a:off x="580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GLI1/2 Recurrent Mutations that Hedgehog Activation </a:t>
          </a:r>
        </a:p>
      </dsp:txBody>
      <dsp:txXfrm>
        <a:off x="5801" y="1283698"/>
        <a:ext cx="2637766" cy="1007490"/>
      </dsp:txXfrm>
    </dsp:sp>
    <dsp:sp modelId="{92F72C61-4EB5-0243-8D1C-85BBD33E4AE4}">
      <dsp:nvSpPr>
        <dsp:cNvPr id="0" name=""/>
        <dsp:cNvSpPr/>
      </dsp:nvSpPr>
      <dsp:spPr>
        <a:xfrm>
          <a:off x="546066"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R100C</a:t>
          </a:r>
        </a:p>
        <a:p>
          <a:pPr marL="171450" lvl="1" indent="-171450" algn="l" defTabSz="844550">
            <a:lnSpc>
              <a:spcPct val="90000"/>
            </a:lnSpc>
            <a:spcBef>
              <a:spcPct val="0"/>
            </a:spcBef>
            <a:spcAft>
              <a:spcPct val="15000"/>
            </a:spcAft>
            <a:buChar char="•"/>
          </a:pPr>
          <a:r>
            <a:rPr lang="en-US" sz="1900" kern="1200" dirty="0"/>
            <a:t>C177Y</a:t>
          </a:r>
        </a:p>
        <a:p>
          <a:pPr marL="171450" lvl="1" indent="-171450" algn="l" defTabSz="844550">
            <a:lnSpc>
              <a:spcPct val="90000"/>
            </a:lnSpc>
            <a:spcBef>
              <a:spcPct val="0"/>
            </a:spcBef>
            <a:spcAft>
              <a:spcPct val="15000"/>
            </a:spcAft>
            <a:buChar char="•"/>
          </a:pPr>
          <a:r>
            <a:rPr lang="en-US" sz="1900" kern="1200" dirty="0"/>
            <a:t>E572K </a:t>
          </a:r>
        </a:p>
        <a:p>
          <a:pPr marL="171450" lvl="1" indent="-171450" algn="l" defTabSz="844550">
            <a:lnSpc>
              <a:spcPct val="90000"/>
            </a:lnSpc>
            <a:spcBef>
              <a:spcPct val="0"/>
            </a:spcBef>
            <a:spcAft>
              <a:spcPct val="15000"/>
            </a:spcAft>
            <a:buChar char="•"/>
          </a:pPr>
          <a:r>
            <a:rPr lang="en-US" sz="1900" kern="1200" dirty="0"/>
            <a:t>G613C</a:t>
          </a:r>
        </a:p>
        <a:p>
          <a:pPr marL="171450" lvl="1" indent="-171450" algn="l" defTabSz="844550">
            <a:lnSpc>
              <a:spcPct val="90000"/>
            </a:lnSpc>
            <a:spcBef>
              <a:spcPct val="0"/>
            </a:spcBef>
            <a:spcAft>
              <a:spcPct val="15000"/>
            </a:spcAft>
            <a:buChar char="•"/>
          </a:pPr>
          <a:r>
            <a:rPr lang="en-US" sz="1900" kern="1200" dirty="0"/>
            <a:t>R227C</a:t>
          </a:r>
        </a:p>
        <a:p>
          <a:pPr marL="171450" lvl="1" indent="-171450" algn="l" defTabSz="844550">
            <a:lnSpc>
              <a:spcPct val="90000"/>
            </a:lnSpc>
            <a:spcBef>
              <a:spcPct val="0"/>
            </a:spcBef>
            <a:spcAft>
              <a:spcPct val="15000"/>
            </a:spcAft>
            <a:buChar char="•"/>
          </a:pPr>
          <a:r>
            <a:rPr lang="en-US" sz="1900" kern="1200" dirty="0"/>
            <a:t>G613C</a:t>
          </a:r>
        </a:p>
      </dsp:txBody>
      <dsp:txXfrm>
        <a:off x="612177" y="2357300"/>
        <a:ext cx="2505544" cy="2124978"/>
      </dsp:txXfrm>
    </dsp:sp>
    <dsp:sp modelId="{FC30F0C2-816D-F14A-84F4-C076B49AC5D2}">
      <dsp:nvSpPr>
        <dsp:cNvPr id="0" name=""/>
        <dsp:cNvSpPr/>
      </dsp:nvSpPr>
      <dsp:spPr>
        <a:xfrm>
          <a:off x="304344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3043444" y="1590425"/>
        <a:ext cx="650718" cy="394037"/>
      </dsp:txXfrm>
    </dsp:sp>
    <dsp:sp modelId="{49F1CEDB-0E6A-424F-9DF6-B5228D1F3C0D}">
      <dsp:nvSpPr>
        <dsp:cNvPr id="0" name=""/>
        <dsp:cNvSpPr/>
      </dsp:nvSpPr>
      <dsp:spPr>
        <a:xfrm>
          <a:off x="4243071"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Use prediction databases to identify kinases  </a:t>
          </a:r>
        </a:p>
      </dsp:txBody>
      <dsp:txXfrm>
        <a:off x="4243071" y="1283698"/>
        <a:ext cx="2637766" cy="1007490"/>
      </dsp:txXfrm>
    </dsp:sp>
    <dsp:sp modelId="{D12F117A-94E8-FA48-A013-FF0C7C8295F8}">
      <dsp:nvSpPr>
        <dsp:cNvPr id="0" name=""/>
        <dsp:cNvSpPr/>
      </dsp:nvSpPr>
      <dsp:spPr>
        <a:xfrm>
          <a:off x="478333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a:p>
          <a:pPr marL="171450" lvl="1" indent="-171450" algn="l" defTabSz="844550">
            <a:lnSpc>
              <a:spcPct val="90000"/>
            </a:lnSpc>
            <a:spcBef>
              <a:spcPct val="0"/>
            </a:spcBef>
            <a:spcAft>
              <a:spcPct val="15000"/>
            </a:spcAft>
            <a:buChar char="•"/>
          </a:pPr>
          <a:r>
            <a:rPr lang="en-US" sz="1900" kern="1200" dirty="0"/>
            <a:t>BUB1</a:t>
          </a:r>
        </a:p>
        <a:p>
          <a:pPr marL="171450" lvl="1" indent="-171450" algn="l" defTabSz="844550">
            <a:lnSpc>
              <a:spcPct val="90000"/>
            </a:lnSpc>
            <a:spcBef>
              <a:spcPct val="0"/>
            </a:spcBef>
            <a:spcAft>
              <a:spcPct val="15000"/>
            </a:spcAft>
            <a:buChar char="•"/>
          </a:pPr>
          <a:r>
            <a:rPr lang="en-US" sz="1900" kern="1200" dirty="0"/>
            <a:t>PAK6</a:t>
          </a:r>
        </a:p>
        <a:p>
          <a:pPr marL="171450" lvl="1" indent="-171450" algn="l" defTabSz="844550">
            <a:lnSpc>
              <a:spcPct val="90000"/>
            </a:lnSpc>
            <a:spcBef>
              <a:spcPct val="0"/>
            </a:spcBef>
            <a:spcAft>
              <a:spcPct val="15000"/>
            </a:spcAft>
            <a:buChar char="•"/>
          </a:pPr>
          <a:r>
            <a:rPr lang="en-US" sz="1900" kern="1200" dirty="0"/>
            <a:t>CDK19</a:t>
          </a:r>
        </a:p>
      </dsp:txBody>
      <dsp:txXfrm>
        <a:off x="4849448" y="2357300"/>
        <a:ext cx="2505544" cy="2124978"/>
      </dsp:txXfrm>
    </dsp:sp>
    <dsp:sp modelId="{B7600B8A-C505-A942-A66E-AC6872AB49E7}">
      <dsp:nvSpPr>
        <dsp:cNvPr id="0" name=""/>
        <dsp:cNvSpPr/>
      </dsp:nvSpPr>
      <dsp:spPr>
        <a:xfrm>
          <a:off x="7280714" y="1459080"/>
          <a:ext cx="847736" cy="656727"/>
        </a:xfrm>
        <a:prstGeom prst="rightArrow">
          <a:avLst>
            <a:gd name="adj1" fmla="val 60000"/>
            <a:gd name="adj2" fmla="val 50000"/>
          </a:avLst>
        </a:prstGeom>
        <a:solidFill>
          <a:schemeClr val="accent5">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p>
      </dsp:txBody>
      <dsp:txXfrm>
        <a:off x="7280714" y="1590425"/>
        <a:ext cx="650718" cy="394037"/>
      </dsp:txXfrm>
    </dsp:sp>
    <dsp:sp modelId="{40B41B09-1621-2A46-871B-88EC4248F131}">
      <dsp:nvSpPr>
        <dsp:cNvPr id="0" name=""/>
        <dsp:cNvSpPr/>
      </dsp:nvSpPr>
      <dsp:spPr>
        <a:xfrm>
          <a:off x="8480342" y="1283698"/>
          <a:ext cx="2637766" cy="1511235"/>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5128" tIns="135128" rIns="135128" bIns="72390" numCol="1" spcCol="1270" anchor="t" anchorCtr="0">
          <a:noAutofit/>
        </a:bodyPr>
        <a:lstStyle/>
        <a:p>
          <a:pPr marL="0" lvl="0" indent="0" algn="l" defTabSz="844550">
            <a:lnSpc>
              <a:spcPct val="90000"/>
            </a:lnSpc>
            <a:spcBef>
              <a:spcPct val="0"/>
            </a:spcBef>
            <a:spcAft>
              <a:spcPct val="35000"/>
            </a:spcAft>
            <a:buNone/>
          </a:pPr>
          <a:r>
            <a:rPr lang="en-US" sz="1900" kern="1200" dirty="0"/>
            <a:t>Select kinases candidates of interest</a:t>
          </a:r>
        </a:p>
      </dsp:txBody>
      <dsp:txXfrm>
        <a:off x="8480342" y="1283698"/>
        <a:ext cx="2637766" cy="1007490"/>
      </dsp:txXfrm>
    </dsp:sp>
    <dsp:sp modelId="{27E04812-80F5-3D41-BC30-5B43CAD9CFE2}">
      <dsp:nvSpPr>
        <dsp:cNvPr id="0" name=""/>
        <dsp:cNvSpPr/>
      </dsp:nvSpPr>
      <dsp:spPr>
        <a:xfrm>
          <a:off x="9020607" y="2291189"/>
          <a:ext cx="2637766" cy="2257200"/>
        </a:xfrm>
        <a:prstGeom prst="roundRect">
          <a:avLst>
            <a:gd name="adj" fmla="val 10000"/>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135128" rIns="135128" bIns="135128" numCol="1" spcCol="1270" anchor="t" anchorCtr="0">
          <a:noAutofit/>
        </a:bodyPr>
        <a:lstStyle/>
        <a:p>
          <a:pPr marL="171450" lvl="1" indent="-171450" algn="l" defTabSz="844550">
            <a:lnSpc>
              <a:spcPct val="90000"/>
            </a:lnSpc>
            <a:spcBef>
              <a:spcPct val="0"/>
            </a:spcBef>
            <a:spcAft>
              <a:spcPct val="15000"/>
            </a:spcAft>
            <a:buChar char="•"/>
          </a:pPr>
          <a:r>
            <a:rPr lang="en-US" sz="1900" kern="1200" dirty="0"/>
            <a:t>MAP2K1/MEK1</a:t>
          </a:r>
        </a:p>
        <a:p>
          <a:pPr marL="171450" lvl="1" indent="-171450" algn="l" defTabSz="844550">
            <a:lnSpc>
              <a:spcPct val="90000"/>
            </a:lnSpc>
            <a:spcBef>
              <a:spcPct val="0"/>
            </a:spcBef>
            <a:spcAft>
              <a:spcPct val="15000"/>
            </a:spcAft>
            <a:buChar char="•"/>
          </a:pPr>
          <a:r>
            <a:rPr lang="en-US" sz="1900" kern="1200" dirty="0"/>
            <a:t>PDHK</a:t>
          </a:r>
        </a:p>
        <a:p>
          <a:pPr marL="171450" lvl="1" indent="-171450" algn="l" defTabSz="844550">
            <a:lnSpc>
              <a:spcPct val="90000"/>
            </a:lnSpc>
            <a:spcBef>
              <a:spcPct val="0"/>
            </a:spcBef>
            <a:spcAft>
              <a:spcPct val="15000"/>
            </a:spcAft>
            <a:buChar char="•"/>
          </a:pPr>
          <a:r>
            <a:rPr lang="en-US" sz="1900" kern="1200" dirty="0"/>
            <a:t>NEK1</a:t>
          </a:r>
        </a:p>
      </dsp:txBody>
      <dsp:txXfrm>
        <a:off x="9086718" y="2357300"/>
        <a:ext cx="2505544" cy="21249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D742BE-4DFD-F041-A4B4-22B5B280E501}">
      <dsp:nvSpPr>
        <dsp:cNvPr id="0" name=""/>
        <dsp:cNvSpPr/>
      </dsp:nvSpPr>
      <dsp:spPr>
        <a:xfrm>
          <a:off x="1508" y="131965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Confirm NEK1 as Activator of HH Signaling</a:t>
          </a:r>
        </a:p>
      </dsp:txBody>
      <dsp:txXfrm>
        <a:off x="604094" y="1319652"/>
        <a:ext cx="1807756" cy="1205171"/>
      </dsp:txXfrm>
    </dsp:sp>
    <dsp:sp modelId="{E155AE47-CF22-D54A-9670-080472857681}">
      <dsp:nvSpPr>
        <dsp:cNvPr id="0" name=""/>
        <dsp:cNvSpPr/>
      </dsp:nvSpPr>
      <dsp:spPr>
        <a:xfrm>
          <a:off x="2622755"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exposure to SS/HH SS Conditions</a:t>
          </a:r>
        </a:p>
      </dsp:txBody>
      <dsp:txXfrm>
        <a:off x="3122901" y="1422091"/>
        <a:ext cx="1500438" cy="1000292"/>
      </dsp:txXfrm>
    </dsp:sp>
    <dsp:sp modelId="{5C60C318-F4CB-7D4F-BECB-4568E3991F0F}">
      <dsp:nvSpPr>
        <dsp:cNvPr id="0" name=""/>
        <dsp:cNvSpPr/>
      </dsp:nvSpPr>
      <dsp:spPr>
        <a:xfrm>
          <a:off x="4773383"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Increase range of Inhibitor</a:t>
          </a:r>
        </a:p>
      </dsp:txBody>
      <dsp:txXfrm>
        <a:off x="5273529" y="1422091"/>
        <a:ext cx="1500438" cy="1000292"/>
      </dsp:txXfrm>
    </dsp:sp>
    <dsp:sp modelId="{4D95CA98-C673-B341-8E7F-0E421A2EB1B5}">
      <dsp:nvSpPr>
        <dsp:cNvPr id="0" name=""/>
        <dsp:cNvSpPr/>
      </dsp:nvSpPr>
      <dsp:spPr>
        <a:xfrm>
          <a:off x="6924011"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Cytotoxicity control</a:t>
          </a:r>
        </a:p>
      </dsp:txBody>
      <dsp:txXfrm>
        <a:off x="7424157" y="1422091"/>
        <a:ext cx="1500438" cy="1000292"/>
      </dsp:txXfrm>
    </dsp:sp>
    <dsp:sp modelId="{7690F0AF-5E77-A048-9EE3-F9A2BF0C1067}">
      <dsp:nvSpPr>
        <dsp:cNvPr id="0" name=""/>
        <dsp:cNvSpPr/>
      </dsp:nvSpPr>
      <dsp:spPr>
        <a:xfrm>
          <a:off x="9074639" y="1422091"/>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Confirm inhibitor target </a:t>
          </a:r>
        </a:p>
      </dsp:txBody>
      <dsp:txXfrm>
        <a:off x="9574785" y="1422091"/>
        <a:ext cx="1500438" cy="1000292"/>
      </dsp:txXfrm>
    </dsp:sp>
    <dsp:sp modelId="{40A2FB53-285F-4040-8D5B-657FC74CE752}">
      <dsp:nvSpPr>
        <dsp:cNvPr id="0" name=""/>
        <dsp:cNvSpPr/>
      </dsp:nvSpPr>
      <dsp:spPr>
        <a:xfrm>
          <a:off x="1508" y="2693547"/>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Investigate Mechanism of GLI Activation by NEK1</a:t>
          </a:r>
        </a:p>
      </dsp:txBody>
      <dsp:txXfrm>
        <a:off x="604094" y="2693547"/>
        <a:ext cx="1807756" cy="1205171"/>
      </dsp:txXfrm>
    </dsp:sp>
    <dsp:sp modelId="{45DD3940-FE74-1F41-AE63-85DE660F3411}">
      <dsp:nvSpPr>
        <dsp:cNvPr id="0" name=""/>
        <dsp:cNvSpPr/>
      </dsp:nvSpPr>
      <dsp:spPr>
        <a:xfrm>
          <a:off x="2622755"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In vitro Kinase assay with GLI1 and NEK1</a:t>
          </a:r>
        </a:p>
      </dsp:txBody>
      <dsp:txXfrm>
        <a:off x="3122901" y="2795986"/>
        <a:ext cx="1500438" cy="1000292"/>
      </dsp:txXfrm>
    </dsp:sp>
    <dsp:sp modelId="{581BF921-C846-1D41-90B7-936BDB3EAD18}">
      <dsp:nvSpPr>
        <dsp:cNvPr id="0" name=""/>
        <dsp:cNvSpPr/>
      </dsp:nvSpPr>
      <dsp:spPr>
        <a:xfrm>
          <a:off x="4773383" y="2795986"/>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CO-IP of GLI1 and NEK1</a:t>
          </a:r>
        </a:p>
      </dsp:txBody>
      <dsp:txXfrm>
        <a:off x="5273529" y="2795986"/>
        <a:ext cx="1500438" cy="1000292"/>
      </dsp:txXfrm>
    </dsp:sp>
    <dsp:sp modelId="{1CF836BE-435A-D74B-801A-26A3D835FB45}">
      <dsp:nvSpPr>
        <dsp:cNvPr id="0" name=""/>
        <dsp:cNvSpPr/>
      </dsp:nvSpPr>
      <dsp:spPr>
        <a:xfrm>
          <a:off x="1508" y="4067442"/>
          <a:ext cx="3012927" cy="1205171"/>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13335" rIns="0" bIns="13335" numCol="1" spcCol="1270" anchor="ctr" anchorCtr="0">
          <a:noAutofit/>
        </a:bodyPr>
        <a:lstStyle/>
        <a:p>
          <a:pPr marL="0" lvl="0" indent="0" algn="ctr" defTabSz="933450">
            <a:lnSpc>
              <a:spcPct val="90000"/>
            </a:lnSpc>
            <a:spcBef>
              <a:spcPct val="0"/>
            </a:spcBef>
            <a:spcAft>
              <a:spcPct val="35000"/>
            </a:spcAft>
            <a:buNone/>
          </a:pPr>
          <a:r>
            <a:rPr lang="en-US" sz="2100" kern="1200" dirty="0"/>
            <a:t>Continue Kinase Screening </a:t>
          </a:r>
        </a:p>
      </dsp:txBody>
      <dsp:txXfrm>
        <a:off x="604094" y="4067442"/>
        <a:ext cx="1807756" cy="1205171"/>
      </dsp:txXfrm>
    </dsp:sp>
    <dsp:sp modelId="{15E01AE5-B7CA-484F-A1E7-54476D137676}">
      <dsp:nvSpPr>
        <dsp:cNvPr id="0" name=""/>
        <dsp:cNvSpPr/>
      </dsp:nvSpPr>
      <dsp:spPr>
        <a:xfrm>
          <a:off x="2622755"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BUB1, PAK6, CDK19 </a:t>
          </a:r>
        </a:p>
      </dsp:txBody>
      <dsp:txXfrm>
        <a:off x="3122901" y="4169882"/>
        <a:ext cx="1500438" cy="1000292"/>
      </dsp:txXfrm>
    </dsp:sp>
    <dsp:sp modelId="{CDFD2005-7750-4642-B5F0-1826EA43B50D}">
      <dsp:nvSpPr>
        <dsp:cNvPr id="0" name=""/>
        <dsp:cNvSpPr/>
      </dsp:nvSpPr>
      <dsp:spPr>
        <a:xfrm>
          <a:off x="4773383"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GLI Activation with qPCR</a:t>
          </a:r>
        </a:p>
      </dsp:txBody>
      <dsp:txXfrm>
        <a:off x="5273529" y="4169882"/>
        <a:ext cx="1500438" cy="1000292"/>
      </dsp:txXfrm>
    </dsp:sp>
    <dsp:sp modelId="{AA00E2AF-30B7-0D42-9287-0184521150AA}">
      <dsp:nvSpPr>
        <dsp:cNvPr id="0" name=""/>
        <dsp:cNvSpPr/>
      </dsp:nvSpPr>
      <dsp:spPr>
        <a:xfrm>
          <a:off x="6924011" y="4169882"/>
          <a:ext cx="2500730" cy="1000292"/>
        </a:xfrm>
        <a:prstGeom prst="chevron">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10795" rIns="0" bIns="10795" numCol="1" spcCol="1270" anchor="ctr" anchorCtr="0">
          <a:noAutofit/>
        </a:bodyPr>
        <a:lstStyle/>
        <a:p>
          <a:pPr marL="0" lvl="0" indent="0" algn="ctr" defTabSz="755650">
            <a:lnSpc>
              <a:spcPct val="90000"/>
            </a:lnSpc>
            <a:spcBef>
              <a:spcPct val="0"/>
            </a:spcBef>
            <a:spcAft>
              <a:spcPct val="35000"/>
            </a:spcAft>
            <a:buNone/>
          </a:pPr>
          <a:r>
            <a:rPr lang="en-US" sz="1700" kern="1200" dirty="0"/>
            <a:t>Cell Survival </a:t>
          </a:r>
        </a:p>
      </dsp:txBody>
      <dsp:txXfrm>
        <a:off x="7424157" y="4169882"/>
        <a:ext cx="1500438" cy="1000292"/>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1.jpeg>
</file>

<file path=ppt/media/image12.jpeg>
</file>

<file path=ppt/media/image14.tiff>
</file>

<file path=ppt/media/image2.png>
</file>

<file path=ppt/media/image3.png>
</file>

<file path=ppt/media/image4.png>
</file>

<file path=ppt/media/image5.jpeg>
</file>

<file path=ppt/media/image6.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13B97A-D031-4743-B70A-BEF65266C97E}" type="datetimeFigureOut">
              <a:rPr lang="en-US" smtClean="0"/>
              <a:t>12/9/19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694612-4115-0F49-B566-D35513162179}" type="slidenum">
              <a:rPr lang="en-US" smtClean="0"/>
              <a:t>‹#›</a:t>
            </a:fld>
            <a:endParaRPr lang="en-US"/>
          </a:p>
        </p:txBody>
      </p:sp>
    </p:spTree>
    <p:extLst>
      <p:ext uri="{BB962C8B-B14F-4D97-AF65-F5344CB8AC3E}">
        <p14:creationId xmlns:p14="http://schemas.microsoft.com/office/powerpoint/2010/main" val="2850815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my rotation this quarter, I was working in the lab of Scott Atwood where I investigated the role of kinases MAP2K1/MEK1, PDHK and NEK1 on their activation of Hedgehog Signaling. </a:t>
            </a:r>
          </a:p>
        </p:txBody>
      </p:sp>
      <p:sp>
        <p:nvSpPr>
          <p:cNvPr id="4" name="Slide Number Placeholder 3"/>
          <p:cNvSpPr>
            <a:spLocks noGrp="1"/>
          </p:cNvSpPr>
          <p:nvPr>
            <p:ph type="sldNum" sz="quarter" idx="5"/>
          </p:nvPr>
        </p:nvSpPr>
        <p:spPr/>
        <p:txBody>
          <a:bodyPr/>
          <a:lstStyle/>
          <a:p>
            <a:fld id="{07694612-4115-0F49-B566-D35513162179}" type="slidenum">
              <a:rPr lang="en-US" smtClean="0"/>
              <a:t>1</a:t>
            </a:fld>
            <a:endParaRPr lang="en-US"/>
          </a:p>
        </p:txBody>
      </p:sp>
    </p:spTree>
    <p:extLst>
      <p:ext uri="{BB962C8B-B14F-4D97-AF65-F5344CB8AC3E}">
        <p14:creationId xmlns:p14="http://schemas.microsoft.com/office/powerpoint/2010/main" val="8610229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MAP2K1/MEK does not seem to have effect on Hedgehog Signaling pathway, so we can eliminate this kinase from our running </a:t>
            </a:r>
          </a:p>
          <a:p>
            <a:endParaRPr lang="en-US" dirty="0"/>
          </a:p>
          <a:p>
            <a:r>
              <a:rPr lang="en-US" dirty="0"/>
              <a:t>Next look at PDHK and why </a:t>
            </a:r>
          </a:p>
        </p:txBody>
      </p:sp>
      <p:sp>
        <p:nvSpPr>
          <p:cNvPr id="4" name="Slide Number Placeholder 3"/>
          <p:cNvSpPr>
            <a:spLocks noGrp="1"/>
          </p:cNvSpPr>
          <p:nvPr>
            <p:ph type="sldNum" sz="quarter" idx="5"/>
          </p:nvPr>
        </p:nvSpPr>
        <p:spPr/>
        <p:txBody>
          <a:bodyPr/>
          <a:lstStyle/>
          <a:p>
            <a:fld id="{C9C05CE2-C150-674A-BE68-EDFD3723B347}" type="slidenum">
              <a:rPr lang="en-US" smtClean="0"/>
              <a:t>10</a:t>
            </a:fld>
            <a:endParaRPr lang="en-US"/>
          </a:p>
        </p:txBody>
      </p:sp>
    </p:spTree>
    <p:extLst>
      <p:ext uri="{BB962C8B-B14F-4D97-AF65-F5344CB8AC3E}">
        <p14:creationId xmlns:p14="http://schemas.microsoft.com/office/powerpoint/2010/main" val="34103656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small increase in hedgehog treated 3T3 cells but at IC50 of 80 mM the </a:t>
            </a:r>
            <a:r>
              <a:rPr lang="en-US" dirty="0" err="1"/>
              <a:t>Gli</a:t>
            </a:r>
            <a:r>
              <a:rPr lang="en-US" dirty="0"/>
              <a:t> expression is low </a:t>
            </a:r>
          </a:p>
          <a:p>
            <a:r>
              <a:rPr lang="en-US" dirty="0"/>
              <a:t>BCC does not show much change with presence of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11</a:t>
            </a:fld>
            <a:endParaRPr lang="en-US"/>
          </a:p>
        </p:txBody>
      </p:sp>
    </p:spTree>
    <p:extLst>
      <p:ext uri="{BB962C8B-B14F-4D97-AF65-F5344CB8AC3E}">
        <p14:creationId xmlns:p14="http://schemas.microsoft.com/office/powerpoint/2010/main" val="39455199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12</a:t>
            </a:fld>
            <a:endParaRPr lang="en-US"/>
          </a:p>
        </p:txBody>
      </p:sp>
    </p:spTree>
    <p:extLst>
      <p:ext uri="{BB962C8B-B14F-4D97-AF65-F5344CB8AC3E}">
        <p14:creationId xmlns:p14="http://schemas.microsoft.com/office/powerpoint/2010/main" val="32377229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PDHK does not seem to be a promising target, however we could try to increase the range of drug treatment to see if there is an impact. However, the inhibitor we are using is a general acid so many different pathways might be impacted with the use of this drug. If we wanted to pursue this kinase we could knock out PDHK with short hairpin RNA or CRISPR to see if the drug is working specifically on its target and how its working. </a:t>
            </a:r>
          </a:p>
          <a:p>
            <a:endParaRPr lang="en-US" dirty="0"/>
          </a:p>
          <a:p>
            <a:r>
              <a:rPr lang="en-US" dirty="0"/>
              <a:t>Then look at the next kinase (NEK) </a:t>
            </a:r>
          </a:p>
        </p:txBody>
      </p:sp>
      <p:sp>
        <p:nvSpPr>
          <p:cNvPr id="4" name="Slide Number Placeholder 3"/>
          <p:cNvSpPr>
            <a:spLocks noGrp="1"/>
          </p:cNvSpPr>
          <p:nvPr>
            <p:ph type="sldNum" sz="quarter" idx="5"/>
          </p:nvPr>
        </p:nvSpPr>
        <p:spPr/>
        <p:txBody>
          <a:bodyPr/>
          <a:lstStyle/>
          <a:p>
            <a:fld id="{C9C05CE2-C150-674A-BE68-EDFD3723B347}" type="slidenum">
              <a:rPr lang="en-US" smtClean="0"/>
              <a:t>13</a:t>
            </a:fld>
            <a:endParaRPr lang="en-US"/>
          </a:p>
        </p:txBody>
      </p:sp>
    </p:spTree>
    <p:extLst>
      <p:ext uri="{BB962C8B-B14F-4D97-AF65-F5344CB8AC3E}">
        <p14:creationId xmlns:p14="http://schemas.microsoft.com/office/powerpoint/2010/main" val="31512300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See increase in expression of HH SS WT but see a reduction of the GLI expression when the drug is added. In the BCC cell line, we see some concentrations have decreased GLI expression, which is a positive result. </a:t>
            </a:r>
          </a:p>
        </p:txBody>
      </p:sp>
      <p:sp>
        <p:nvSpPr>
          <p:cNvPr id="4" name="Slide Number Placeholder 3"/>
          <p:cNvSpPr>
            <a:spLocks noGrp="1"/>
          </p:cNvSpPr>
          <p:nvPr>
            <p:ph type="sldNum" sz="quarter" idx="5"/>
          </p:nvPr>
        </p:nvSpPr>
        <p:spPr/>
        <p:txBody>
          <a:bodyPr/>
          <a:lstStyle/>
          <a:p>
            <a:fld id="{C9C05CE2-C150-674A-BE68-EDFD3723B347}" type="slidenum">
              <a:rPr lang="en-US" smtClean="0"/>
              <a:t>14</a:t>
            </a:fld>
            <a:endParaRPr lang="en-US"/>
          </a:p>
        </p:txBody>
      </p:sp>
    </p:spTree>
    <p:extLst>
      <p:ext uri="{BB962C8B-B14F-4D97-AF65-F5344CB8AC3E}">
        <p14:creationId xmlns:p14="http://schemas.microsoft.com/office/powerpoint/2010/main" val="15512633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a:t>
            </a:r>
          </a:p>
          <a:p>
            <a:r>
              <a:rPr lang="en-US" dirty="0"/>
              <a:t>Comparing the blue line (diluent only) to the other lines we do not see significant change in the absorbance at 570 </a:t>
            </a:r>
            <a:r>
              <a:rPr lang="en-US" dirty="0" err="1"/>
              <a:t>nM.</a:t>
            </a:r>
            <a:r>
              <a:rPr lang="en-US" dirty="0"/>
              <a:t>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15</a:t>
            </a:fld>
            <a:endParaRPr lang="en-US"/>
          </a:p>
        </p:txBody>
      </p:sp>
    </p:spTree>
    <p:extLst>
      <p:ext uri="{BB962C8B-B14F-4D97-AF65-F5344CB8AC3E}">
        <p14:creationId xmlns:p14="http://schemas.microsoft.com/office/powerpoint/2010/main" val="15276604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NEK Kinase seems to be the most impactful of the kinases tested, as presence of the inhibitor caused a reduction in GLI expression, thus suppressing GLI activation and showing NEK1 is important in this pathway </a:t>
            </a:r>
          </a:p>
        </p:txBody>
      </p:sp>
      <p:sp>
        <p:nvSpPr>
          <p:cNvPr id="4" name="Slide Number Placeholder 3"/>
          <p:cNvSpPr>
            <a:spLocks noGrp="1"/>
          </p:cNvSpPr>
          <p:nvPr>
            <p:ph type="sldNum" sz="quarter" idx="5"/>
          </p:nvPr>
        </p:nvSpPr>
        <p:spPr/>
        <p:txBody>
          <a:bodyPr/>
          <a:lstStyle/>
          <a:p>
            <a:fld id="{C9C05CE2-C150-674A-BE68-EDFD3723B347}" type="slidenum">
              <a:rPr lang="en-US" smtClean="0"/>
              <a:t>16</a:t>
            </a:fld>
            <a:endParaRPr lang="en-US"/>
          </a:p>
        </p:txBody>
      </p:sp>
    </p:spTree>
    <p:extLst>
      <p:ext uri="{BB962C8B-B14F-4D97-AF65-F5344CB8AC3E}">
        <p14:creationId xmlns:p14="http://schemas.microsoft.com/office/powerpoint/2010/main" val="39436317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 would like to continue to pursue NEK1 as a Hedgehog Signaling Pathway activator. To begin, I would increase the incubation of cells in SS conditions. These cells were placed in SS conditions right before dosing, however, I would like to confirm that this interaction still occurs when the cells are serum starved for a day before treatment. This would likely increase the response we have observed in the Wild Type cells because the primary cilia would have time to form.  I would increase the range of Zinc05007751 tested as the range in this experiment was narrow beginning with 3.4 </a:t>
            </a:r>
            <a:r>
              <a:rPr lang="en-US" dirty="0" err="1"/>
              <a:t>uM</a:t>
            </a:r>
            <a:r>
              <a:rPr lang="en-US" dirty="0"/>
              <a:t> and increasing to 10 </a:t>
            </a:r>
            <a:r>
              <a:rPr lang="en-US" dirty="0" err="1"/>
              <a:t>uM</a:t>
            </a:r>
            <a:r>
              <a:rPr lang="en-US" dirty="0"/>
              <a:t>. This will give us a better idea of the effect of this drug. Additionally, I want to provide a control for cytotoxicity by treating a mouse keratinocyte line with the drug and incubating for 6 days. This is crucial because the BCC cell line has gained resistance over time so we want to have a mimic for what this drug will do </a:t>
            </a:r>
            <a:r>
              <a:rPr lang="en-US" i="1" dirty="0"/>
              <a:t>in vivo </a:t>
            </a:r>
            <a:r>
              <a:rPr lang="en-US" dirty="0"/>
              <a:t>in a mouse experiment. After fine tuning these experimental conditions, I would like to confirm that the target for this drug is as expected by knocking down NEK1 using shRNA or CRISPR. I expect that the drug will not have an effect on GLI transcription when NEK1 is knocked down as it will not be able to act on its target. </a:t>
            </a:r>
          </a:p>
          <a:p>
            <a:r>
              <a:rPr lang="en-US" dirty="0"/>
              <a:t>Long term want to investigate if the NEK is activating </a:t>
            </a:r>
            <a:r>
              <a:rPr lang="en-US" dirty="0" err="1"/>
              <a:t>Gli</a:t>
            </a:r>
            <a:r>
              <a:rPr lang="en-US" dirty="0"/>
              <a:t> by doing an in vitro kinase assay using human recombinant NEK1 and GLI. Co-IP to see if they interact in biology </a:t>
            </a:r>
          </a:p>
          <a:p>
            <a:r>
              <a:rPr lang="en-US" dirty="0"/>
              <a:t>Also want to continue kinase screening with some of the other candidates I found to be promising in my initial screen such as BUB1, PAK6 and CDK19 and run the same experiments as demonstrated here where we look as GLI expression and cell survival! </a:t>
            </a:r>
          </a:p>
        </p:txBody>
      </p:sp>
      <p:sp>
        <p:nvSpPr>
          <p:cNvPr id="4" name="Slide Number Placeholder 3"/>
          <p:cNvSpPr>
            <a:spLocks noGrp="1"/>
          </p:cNvSpPr>
          <p:nvPr>
            <p:ph type="sldNum" sz="quarter" idx="5"/>
          </p:nvPr>
        </p:nvSpPr>
        <p:spPr/>
        <p:txBody>
          <a:bodyPr/>
          <a:lstStyle/>
          <a:p>
            <a:fld id="{C9C05CE2-C150-674A-BE68-EDFD3723B347}" type="slidenum">
              <a:rPr lang="en-US" smtClean="0"/>
              <a:t>17</a:t>
            </a:fld>
            <a:endParaRPr lang="en-US"/>
          </a:p>
        </p:txBody>
      </p:sp>
    </p:spTree>
    <p:extLst>
      <p:ext uri="{BB962C8B-B14F-4D97-AF65-F5344CB8AC3E}">
        <p14:creationId xmlns:p14="http://schemas.microsoft.com/office/powerpoint/2010/main" val="3500695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Basal Cell Carcinoma is the most prevalent skin cancer in the US with 4 million diagnosis a year. This cancer occurs in the basal layer of the epidermis which is the lowest layer of the epidermis consisting of keratinocyte stem cells. This cancer is most commonly expressed as lesions on sun-exposed areas of the body. This disease is of interest as it has a particularly high rate of reoccurrence even following successful treatment. Basal Cell Carcinoma is caused by uncontrolled activation of the hedgehog signaling pathway which is a critical pathway in development. </a:t>
            </a:r>
          </a:p>
          <a:p>
            <a:endParaRPr lang="en-US" dirty="0"/>
          </a:p>
          <a:p>
            <a:r>
              <a:rPr lang="en-US" dirty="0"/>
              <a:t>Basal layer contains keratinocytes which constantly divide and which moves them higher in the epidermis (Squamous cells). These cells are made up of keratin protein. There are also melanocytes in the skin because they are responsible for making melanin to give the skin its natural sunscreen. </a:t>
            </a:r>
          </a:p>
        </p:txBody>
      </p:sp>
      <p:sp>
        <p:nvSpPr>
          <p:cNvPr id="4" name="Slide Number Placeholder 3"/>
          <p:cNvSpPr>
            <a:spLocks noGrp="1"/>
          </p:cNvSpPr>
          <p:nvPr>
            <p:ph type="sldNum" sz="quarter" idx="5"/>
          </p:nvPr>
        </p:nvSpPr>
        <p:spPr/>
        <p:txBody>
          <a:bodyPr/>
          <a:lstStyle/>
          <a:p>
            <a:fld id="{C9C05CE2-C150-674A-BE68-EDFD3723B347}" type="slidenum">
              <a:rPr lang="en-US" smtClean="0"/>
              <a:t>2</a:t>
            </a:fld>
            <a:endParaRPr lang="en-US"/>
          </a:p>
        </p:txBody>
      </p:sp>
    </p:spTree>
    <p:extLst>
      <p:ext uri="{BB962C8B-B14F-4D97-AF65-F5344CB8AC3E}">
        <p14:creationId xmlns:p14="http://schemas.microsoft.com/office/powerpoint/2010/main" val="33312290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lphaUcPeriod"/>
            </a:pPr>
            <a:r>
              <a:rPr lang="en-US" dirty="0"/>
              <a:t>When the Hedgehog Signaling pathway is inactive, the G protein coupled receptor Patched (12 pass transmembrane protein receptor) inhibits the signal transducer Smoothened (7 pass transmembrane protein receptor). Additionally, </a:t>
            </a:r>
            <a:r>
              <a:rPr lang="en-US" dirty="0" err="1"/>
              <a:t>Sufu</a:t>
            </a:r>
            <a:r>
              <a:rPr lang="en-US" dirty="0"/>
              <a:t> or </a:t>
            </a:r>
            <a:r>
              <a:rPr lang="en-US" dirty="0" err="1"/>
              <a:t>Supressor</a:t>
            </a:r>
            <a:r>
              <a:rPr lang="en-US" dirty="0"/>
              <a:t> of Fused can inhibit the activation of GLI transcription factors. When a HH ligand, which are part of the the Hedgehog family of proteins, binds to the patched receptor, Patched no longer inhibits SMO so it moves into the cilium where it binds and inhibits SUFU. This allows for the release of GLI transcription factor so that it can move into the nucleus to begin to transcribe target genes and activate the pathway. This pathway occurs in the primary cilia of a cell which are critical in the epidermis for signal amplification during G1. </a:t>
            </a:r>
          </a:p>
          <a:p>
            <a:pPr marL="228600" indent="-228600">
              <a:buAutoNum type="alphaUcPeriod"/>
            </a:pPr>
            <a:endParaRPr lang="en-US" dirty="0"/>
          </a:p>
          <a:p>
            <a:pPr marL="228600" indent="-228600">
              <a:buAutoNum type="alphaUcPeriod"/>
            </a:pPr>
            <a:endParaRPr lang="en-US" dirty="0"/>
          </a:p>
          <a:p>
            <a:pPr marL="228600" indent="-228600">
              <a:buAutoNum type="alphaUcPeriod"/>
            </a:pPr>
            <a:r>
              <a:rPr lang="en-US" dirty="0"/>
              <a:t>Hedgehog proteins </a:t>
            </a:r>
            <a:r>
              <a:rPr lang="en-US" sz="1200" b="0" i="0" kern="1200" dirty="0">
                <a:solidFill>
                  <a:schemeClr val="tx1"/>
                </a:solidFill>
                <a:effectLst/>
                <a:latin typeface="+mn-lt"/>
                <a:ea typeface="+mn-ea"/>
                <a:cs typeface="+mn-cs"/>
              </a:rPr>
              <a:t>control cell growth, survival, and fate, and pattern almost every aspect of the vertebrate body plan. These are classified into three classes, Desert Hedgehog, Indian Hedgehog and Sonic Hedgehog proteins. </a:t>
            </a:r>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3</a:t>
            </a:fld>
            <a:endParaRPr lang="en-US"/>
          </a:p>
        </p:txBody>
      </p:sp>
    </p:spTree>
    <p:extLst>
      <p:ext uri="{BB962C8B-B14F-4D97-AF65-F5344CB8AC3E}">
        <p14:creationId xmlns:p14="http://schemas.microsoft.com/office/powerpoint/2010/main" val="24867575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method for treating BCC, small molecule drugs such as </a:t>
            </a:r>
            <a:r>
              <a:rPr lang="en-US" dirty="0" err="1"/>
              <a:t>vismodegib</a:t>
            </a:r>
            <a:r>
              <a:rPr lang="en-US" dirty="0"/>
              <a:t> have been designed to inhibit smoothened. When smoothened is inhibited, the release of GLI transcription factors cannot occur and thus Hedgehog target genes cannot be transcribed. However, as I mentioned earlier this disease has a high rate of </a:t>
            </a:r>
            <a:r>
              <a:rPr lang="en-US" dirty="0" err="1"/>
              <a:t>reoccurance</a:t>
            </a:r>
            <a:r>
              <a:rPr lang="en-US" dirty="0"/>
              <a:t>, even with successful treatment with small molecule inhibitors. This occurs through two major phenomena. The first is the BCC can acquire resistance to SMO inhibitors thus causing a loss of SMO inhibitor </a:t>
            </a:r>
            <a:r>
              <a:rPr lang="en-US" dirty="0" err="1"/>
              <a:t>Sufu</a:t>
            </a:r>
            <a:r>
              <a:rPr lang="en-US" dirty="0"/>
              <a:t> and the gain of more transcription factors in the system. Thus allowing the pathway to remain on.  Additionally, mutations in SMO have caused the drug to be ineffective in suppressing SMO and thus allowing the pathway to proceed as normal. </a:t>
            </a:r>
          </a:p>
          <a:p>
            <a:endParaRPr lang="en-US" dirty="0"/>
          </a:p>
          <a:p>
            <a:r>
              <a:rPr lang="en-US" dirty="0"/>
              <a:t>Both BCC resistance and SMO mutations have directed the attention of our lab to the GLI transcription factors downstream of smoothened to understand the overall pathway activation in BCC. There are three GLI transcription </a:t>
            </a:r>
            <a:r>
              <a:rPr lang="en-US" dirty="0" err="1"/>
              <a:t>factorss</a:t>
            </a:r>
            <a:r>
              <a:rPr lang="en-US" dirty="0"/>
              <a:t>; however, we are interested in GLI1 and GLI2  as they activate the Hedgehog Signaling pathway. Using the COSMIC database, our lab has compiled a list of recurrent GLI mutations and screened them for the activation of Hedgehog Signaling activity. In looking at the mutations that activate Hedgehog, they are all </a:t>
            </a:r>
            <a:r>
              <a:rPr lang="en-US" dirty="0" err="1"/>
              <a:t>phosphosites</a:t>
            </a:r>
            <a:r>
              <a:rPr lang="en-US" dirty="0"/>
              <a:t> which may be regulated by kinase activity. </a:t>
            </a:r>
          </a:p>
          <a:p>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4</a:t>
            </a:fld>
            <a:endParaRPr lang="en-US"/>
          </a:p>
        </p:txBody>
      </p:sp>
    </p:spTree>
    <p:extLst>
      <p:ext uri="{BB962C8B-B14F-4D97-AF65-F5344CB8AC3E}">
        <p14:creationId xmlns:p14="http://schemas.microsoft.com/office/powerpoint/2010/main" val="1303151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this leads us to the purpose of this experiment which is to assess the activation of the HH signaling pathway by kinases predicted to phosphorylate recurrent GLI mutation sites.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hypothesis is that three kinases predicted to phosphorylate these mutation sites: MAP2K1/MEK1, PDHK and NEK1 will cause the activation of Hedgehog Signaling.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5</a:t>
            </a:fld>
            <a:endParaRPr lang="en-US"/>
          </a:p>
        </p:txBody>
      </p:sp>
    </p:spTree>
    <p:extLst>
      <p:ext uri="{BB962C8B-B14F-4D97-AF65-F5344CB8AC3E}">
        <p14:creationId xmlns:p14="http://schemas.microsoft.com/office/powerpoint/2010/main" val="3484877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select the kinases to evaluate in this experiment, I began by compiling the list of GLI1/2 recurrent mutations that activate Hedgehog Signaling and a </a:t>
            </a:r>
            <a:r>
              <a:rPr lang="en-US" dirty="0" err="1"/>
              <a:t>respresentitive</a:t>
            </a:r>
            <a:r>
              <a:rPr lang="en-US" dirty="0"/>
              <a:t> amount can be seen here. Then using two prediction databases, I compiled a list of kinases that are predicted to be active within four residues of the region for each mutation. From there I selected the three kinase candidates of interest based on their role in cancer or Hedgehog Signaling, inhibitor availability, specificity and IC50 range. </a:t>
            </a:r>
          </a:p>
          <a:p>
            <a:endParaRPr lang="en-US" dirty="0"/>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6</a:t>
            </a:fld>
            <a:endParaRPr lang="en-US"/>
          </a:p>
        </p:txBody>
      </p:sp>
    </p:spTree>
    <p:extLst>
      <p:ext uri="{BB962C8B-B14F-4D97-AF65-F5344CB8AC3E}">
        <p14:creationId xmlns:p14="http://schemas.microsoft.com/office/powerpoint/2010/main" val="27126890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was MAP2K1/MEK which is important in Melanoma and cancer metastasis and has also previously been shown to stabilize GLI and activate HH. Its inhibitor, Cobimetinib is a clinically used inhibitor of MAP2K1/MEK1 for melanoma patients with an IC50 of 4.2 </a:t>
            </a:r>
            <a:r>
              <a:rPr lang="en-US" dirty="0" err="1"/>
              <a:t>nM</a:t>
            </a:r>
            <a:endParaRPr lang="en-US" dirty="0"/>
          </a:p>
          <a:p>
            <a:endParaRPr lang="en-US" dirty="0"/>
          </a:p>
          <a:p>
            <a:r>
              <a:rPr lang="en-US" dirty="0"/>
              <a:t>Wild Type 3T3—mouse fibroblast cell line and BCC cells-- were treated with drug at its inhibitor and three higher concentrations for 24 hours before extracting RNA and performing qPCR measuring GLI1 expression, or Hedgehog Signaling activation </a:t>
            </a:r>
          </a:p>
        </p:txBody>
      </p:sp>
      <p:sp>
        <p:nvSpPr>
          <p:cNvPr id="4" name="Slide Number Placeholder 3"/>
          <p:cNvSpPr>
            <a:spLocks noGrp="1"/>
          </p:cNvSpPr>
          <p:nvPr>
            <p:ph type="sldNum" sz="quarter" idx="5"/>
          </p:nvPr>
        </p:nvSpPr>
        <p:spPr/>
        <p:txBody>
          <a:bodyPr/>
          <a:lstStyle/>
          <a:p>
            <a:fld id="{C9C05CE2-C150-674A-BE68-EDFD3723B347}" type="slidenum">
              <a:rPr lang="en-US" smtClean="0"/>
              <a:t>7</a:t>
            </a:fld>
            <a:endParaRPr lang="en-US"/>
          </a:p>
        </p:txBody>
      </p:sp>
    </p:spTree>
    <p:extLst>
      <p:ext uri="{BB962C8B-B14F-4D97-AF65-F5344CB8AC3E}">
        <p14:creationId xmlns:p14="http://schemas.microsoft.com/office/powerpoint/2010/main" val="15351246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Gli</a:t>
            </a:r>
            <a:r>
              <a:rPr lang="en-US" dirty="0"/>
              <a:t> expression of RNA extracted from WT and BCC cells treated with drug for 24 hours. </a:t>
            </a:r>
          </a:p>
          <a:p>
            <a:r>
              <a:rPr lang="en-US" dirty="0"/>
              <a:t>Looking at GLI gene expression indicative of Hedgehog Pathway activation. We observe increased </a:t>
            </a:r>
            <a:r>
              <a:rPr lang="en-US" dirty="0" err="1"/>
              <a:t>Gli</a:t>
            </a:r>
            <a:r>
              <a:rPr lang="en-US" dirty="0"/>
              <a:t> expression in hedgehog conditioned serum starved media as expected because the Hedgehog pathway is specifically activated. However, between untreated and treated samples, not much change in GLI expression. </a:t>
            </a:r>
          </a:p>
          <a:p>
            <a:r>
              <a:rPr lang="en-US" dirty="0"/>
              <a:t>Outlier BCC (still outlier that whatever happened in that treatment condition Is just odd but with an experimental replicate it could go away, could also be a bimodal response where there is a different response to the drug based on its concentration) </a:t>
            </a:r>
          </a:p>
          <a:p>
            <a:endParaRPr lang="en-US" dirty="0"/>
          </a:p>
          <a:p>
            <a:r>
              <a:rPr lang="en-US" dirty="0"/>
              <a:t>Does drug </a:t>
            </a:r>
            <a:r>
              <a:rPr lang="en-US" dirty="0" err="1"/>
              <a:t>work..need</a:t>
            </a:r>
            <a:r>
              <a:rPr lang="en-US" dirty="0"/>
              <a:t> to see if it works in Knock down or if Western of a target gene can show decreased levels of phosphorylation</a:t>
            </a:r>
          </a:p>
        </p:txBody>
      </p:sp>
      <p:sp>
        <p:nvSpPr>
          <p:cNvPr id="4" name="Slide Number Placeholder 3"/>
          <p:cNvSpPr>
            <a:spLocks noGrp="1"/>
          </p:cNvSpPr>
          <p:nvPr>
            <p:ph type="sldNum" sz="quarter" idx="5"/>
          </p:nvPr>
        </p:nvSpPr>
        <p:spPr/>
        <p:txBody>
          <a:bodyPr/>
          <a:lstStyle/>
          <a:p>
            <a:fld id="{C9C05CE2-C150-674A-BE68-EDFD3723B347}" type="slidenum">
              <a:rPr lang="en-US" smtClean="0"/>
              <a:t>8</a:t>
            </a:fld>
            <a:endParaRPr lang="en-US"/>
          </a:p>
        </p:txBody>
      </p:sp>
    </p:spTree>
    <p:extLst>
      <p:ext uri="{BB962C8B-B14F-4D97-AF65-F5344CB8AC3E}">
        <p14:creationId xmlns:p14="http://schemas.microsoft.com/office/powerpoint/2010/main" val="876318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Measuring absorbance at 570 </a:t>
            </a:r>
            <a:r>
              <a:rPr lang="en-US" dirty="0" err="1"/>
              <a:t>nM</a:t>
            </a:r>
            <a:r>
              <a:rPr lang="en-US" dirty="0"/>
              <a:t> as a measure of BCC cell viability when treated with drug.—what does the absorbance mean—more </a:t>
            </a:r>
            <a:r>
              <a:rPr lang="en-US" dirty="0" err="1"/>
              <a:t>absorabance</a:t>
            </a:r>
            <a:r>
              <a:rPr lang="en-US" dirty="0"/>
              <a:t>—more viable cells! </a:t>
            </a:r>
          </a:p>
          <a:p>
            <a:r>
              <a:rPr lang="en-US" dirty="0"/>
              <a:t>Comparing the blue line (diluent only) to the other lines we do not see significant change in the absorbance at 570 </a:t>
            </a:r>
            <a:r>
              <a:rPr lang="en-US" dirty="0" err="1"/>
              <a:t>nM</a:t>
            </a:r>
            <a:r>
              <a:rPr lang="en-US" dirty="0"/>
              <a:t> with the exception of the 100 </a:t>
            </a:r>
            <a:r>
              <a:rPr lang="en-US" dirty="0" err="1"/>
              <a:t>nM</a:t>
            </a:r>
            <a:r>
              <a:rPr lang="en-US" dirty="0"/>
              <a:t> concentration during the last day of incubation. Overall, do not see a significant effect on the cell viability for BCC cells when treated with inhibitor </a:t>
            </a:r>
          </a:p>
          <a:p>
            <a:endParaRPr lang="en-US" dirty="0"/>
          </a:p>
        </p:txBody>
      </p:sp>
      <p:sp>
        <p:nvSpPr>
          <p:cNvPr id="4" name="Slide Number Placeholder 3"/>
          <p:cNvSpPr>
            <a:spLocks noGrp="1"/>
          </p:cNvSpPr>
          <p:nvPr>
            <p:ph type="sldNum" sz="quarter" idx="5"/>
          </p:nvPr>
        </p:nvSpPr>
        <p:spPr/>
        <p:txBody>
          <a:bodyPr/>
          <a:lstStyle/>
          <a:p>
            <a:fld id="{C9C05CE2-C150-674A-BE68-EDFD3723B347}" type="slidenum">
              <a:rPr lang="en-US" smtClean="0"/>
              <a:t>9</a:t>
            </a:fld>
            <a:endParaRPr lang="en-US"/>
          </a:p>
        </p:txBody>
      </p:sp>
    </p:spTree>
    <p:extLst>
      <p:ext uri="{BB962C8B-B14F-4D97-AF65-F5344CB8AC3E}">
        <p14:creationId xmlns:p14="http://schemas.microsoft.com/office/powerpoint/2010/main" val="13402431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72C80-CC48-6B41-9A6B-45486D2B5D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B484F5C-E39E-454F-953F-AB269402D7F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0DDE7-4D2D-8148-8D86-4298ABBB3B7E}"/>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5" name="Footer Placeholder 4">
            <a:extLst>
              <a:ext uri="{FF2B5EF4-FFF2-40B4-BE49-F238E27FC236}">
                <a16:creationId xmlns:a16="http://schemas.microsoft.com/office/drawing/2014/main" id="{1F6A44DE-8F21-D54F-B844-009132D3B8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C9B61-4EBE-D34D-83FF-FD126AEF77B4}"/>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831266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0160B-D212-0943-86D0-8846CCFBA2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77BC49-6E58-9440-A4D1-FF9467B9B9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CADE34-E4EB-C643-8C56-B67A80DC60D0}"/>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5" name="Footer Placeholder 4">
            <a:extLst>
              <a:ext uri="{FF2B5EF4-FFF2-40B4-BE49-F238E27FC236}">
                <a16:creationId xmlns:a16="http://schemas.microsoft.com/office/drawing/2014/main" id="{2F22C705-D0B1-7B45-9A50-63B4306A8B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AE0087-F701-4F41-8A50-C0B7CC173B57}"/>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8197659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B8E250-D1AD-0B4F-8CAD-BEC27E39847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817071D-842E-3544-8478-0DAAE415E3F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8A600C-4C24-E14A-8BE9-4373451EF35A}"/>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5" name="Footer Placeholder 4">
            <a:extLst>
              <a:ext uri="{FF2B5EF4-FFF2-40B4-BE49-F238E27FC236}">
                <a16:creationId xmlns:a16="http://schemas.microsoft.com/office/drawing/2014/main" id="{6E1C86C8-FBB7-4546-AA10-5A5F705A7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C790AB-5CA4-7444-9C83-D336F5E74281}"/>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74553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41DE5-01DF-B245-8A2F-4950D5855C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7E4355-B85A-684C-8D77-7B4FE70DB45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7DA1F1-21E0-2047-BC6A-A2520475659C}"/>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5" name="Footer Placeholder 4">
            <a:extLst>
              <a:ext uri="{FF2B5EF4-FFF2-40B4-BE49-F238E27FC236}">
                <a16:creationId xmlns:a16="http://schemas.microsoft.com/office/drawing/2014/main" id="{D04C3885-41EB-104F-BC29-541E64594F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E0BABE-145F-5F45-A775-094E94A59DA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58642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8018BE-1ADE-0048-9BBB-719DF3D405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CF4FB2-5BEE-F149-A8FB-1E915796972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6C34F9-A90E-B846-A13E-ABFD62327FEA}"/>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5" name="Footer Placeholder 4">
            <a:extLst>
              <a:ext uri="{FF2B5EF4-FFF2-40B4-BE49-F238E27FC236}">
                <a16:creationId xmlns:a16="http://schemas.microsoft.com/office/drawing/2014/main" id="{248D9604-7E45-044A-936A-AC49F0D0F1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0A1EFD-41F4-BB47-A328-A8930178D1EA}"/>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4499479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2B1F7-CFF8-A54E-BF5E-0E5022E302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B66CC5-C632-B642-8E4B-7DD633B75A9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23B863-D12C-D94F-B1D8-FD7BE8D864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17CDD7-8168-4F41-BB78-8224350BC6A7}"/>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6" name="Footer Placeholder 5">
            <a:extLst>
              <a:ext uri="{FF2B5EF4-FFF2-40B4-BE49-F238E27FC236}">
                <a16:creationId xmlns:a16="http://schemas.microsoft.com/office/drawing/2014/main" id="{9C7FB8CA-A436-C749-A3B1-F6D09E8D9D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C186A3-E6DF-F845-8937-5BC59CBA676C}"/>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2253446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029CE-A4AC-4E48-987C-4FF14B970A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C690A00-3369-1642-B99B-8750BC988B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230751-944B-1A4A-A44E-5382973068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8D3341-0549-8A43-92D6-6161D1369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1F88FB-D1AE-FF4F-9B4D-8B4A23D803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FA88664-9D95-8641-BB18-5AA70AEF186B}"/>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8" name="Footer Placeholder 7">
            <a:extLst>
              <a:ext uri="{FF2B5EF4-FFF2-40B4-BE49-F238E27FC236}">
                <a16:creationId xmlns:a16="http://schemas.microsoft.com/office/drawing/2014/main" id="{3C8777AE-476C-6F4C-8E82-A2FDD525DF7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2EF089-FAB4-5343-875E-876F9B90837D}"/>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106143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E81272-72F4-F547-9852-AD5FBD850A1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924E6-C335-324C-8EB8-6587FA3EFA1F}"/>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4" name="Footer Placeholder 3">
            <a:extLst>
              <a:ext uri="{FF2B5EF4-FFF2-40B4-BE49-F238E27FC236}">
                <a16:creationId xmlns:a16="http://schemas.microsoft.com/office/drawing/2014/main" id="{881CF771-8BDB-684B-9339-01DB6B95B2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C8B0A1-C215-8C47-9859-D3A5B1BE418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904901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E8BC5F-6ED8-864E-AC0E-060365C8023D}"/>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3" name="Footer Placeholder 2">
            <a:extLst>
              <a:ext uri="{FF2B5EF4-FFF2-40B4-BE49-F238E27FC236}">
                <a16:creationId xmlns:a16="http://schemas.microsoft.com/office/drawing/2014/main" id="{2515A45E-2C04-DE44-BCD9-62464513CE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059165-B36A-D74E-ACC7-CB18D745F04B}"/>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1449124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5D159-D641-784A-8B8F-5F1EA7E05D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3CA3C5B-1478-744B-95EC-F8BA30E712A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3FCD355-AFCF-2B46-B085-0200C7CD2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28E0AD-B47F-CE48-B619-B1BF1ABAD481}"/>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6" name="Footer Placeholder 5">
            <a:extLst>
              <a:ext uri="{FF2B5EF4-FFF2-40B4-BE49-F238E27FC236}">
                <a16:creationId xmlns:a16="http://schemas.microsoft.com/office/drawing/2014/main" id="{E8C8822C-82D1-C944-BA60-73A57EABC4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4AFCD1-A08B-DE47-BCE0-A8AB817DFAE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2356354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03CC5-B200-254F-9922-D34511EE3F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1FAC878-D451-1141-9BDA-A835F31FD5C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0E2D6F-BAFC-BA45-8E92-DD8B76F751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789C57-2656-BC4C-ABCB-3A5EC080BC03}"/>
              </a:ext>
            </a:extLst>
          </p:cNvPr>
          <p:cNvSpPr>
            <a:spLocks noGrp="1"/>
          </p:cNvSpPr>
          <p:nvPr>
            <p:ph type="dt" sz="half" idx="10"/>
          </p:nvPr>
        </p:nvSpPr>
        <p:spPr/>
        <p:txBody>
          <a:bodyPr/>
          <a:lstStyle/>
          <a:p>
            <a:fld id="{5DAF67B7-E58A-9E49-BEF0-CF5D58A3C061}" type="datetimeFigureOut">
              <a:rPr lang="en-US" smtClean="0"/>
              <a:t>12/9/19</a:t>
            </a:fld>
            <a:endParaRPr lang="en-US"/>
          </a:p>
        </p:txBody>
      </p:sp>
      <p:sp>
        <p:nvSpPr>
          <p:cNvPr id="6" name="Footer Placeholder 5">
            <a:extLst>
              <a:ext uri="{FF2B5EF4-FFF2-40B4-BE49-F238E27FC236}">
                <a16:creationId xmlns:a16="http://schemas.microsoft.com/office/drawing/2014/main" id="{EA8C66F0-E517-B641-96C7-92C1FF856B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44B76C-CE36-4F4E-8082-C958050CC375}"/>
              </a:ext>
            </a:extLst>
          </p:cNvPr>
          <p:cNvSpPr>
            <a:spLocks noGrp="1"/>
          </p:cNvSpPr>
          <p:nvPr>
            <p:ph type="sldNum" sz="quarter" idx="12"/>
          </p:nvPr>
        </p:nvSpPr>
        <p:spPr/>
        <p:txBody>
          <a:bodyPr/>
          <a:lstStyle/>
          <a:p>
            <a:fld id="{28445A07-DCB3-7B40-81D0-EEB7B11BD260}" type="slidenum">
              <a:rPr lang="en-US" smtClean="0"/>
              <a:t>‹#›</a:t>
            </a:fld>
            <a:endParaRPr lang="en-US"/>
          </a:p>
        </p:txBody>
      </p:sp>
    </p:spTree>
    <p:extLst>
      <p:ext uri="{BB962C8B-B14F-4D97-AF65-F5344CB8AC3E}">
        <p14:creationId xmlns:p14="http://schemas.microsoft.com/office/powerpoint/2010/main" val="3794150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07A2492-BA33-B149-8735-8D6C517468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499E3E-3509-9D47-A996-866B17FA4A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804D6E-DD70-3C42-9666-E5B58E629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AF67B7-E58A-9E49-BEF0-CF5D58A3C061}" type="datetimeFigureOut">
              <a:rPr lang="en-US" smtClean="0"/>
              <a:t>12/9/19</a:t>
            </a:fld>
            <a:endParaRPr lang="en-US"/>
          </a:p>
        </p:txBody>
      </p:sp>
      <p:sp>
        <p:nvSpPr>
          <p:cNvPr id="5" name="Footer Placeholder 4">
            <a:extLst>
              <a:ext uri="{FF2B5EF4-FFF2-40B4-BE49-F238E27FC236}">
                <a16:creationId xmlns:a16="http://schemas.microsoft.com/office/drawing/2014/main" id="{46E2EE23-1951-C048-A983-2C188FE993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E72535-9E21-6748-B5E5-AE95B4BA17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445A07-DCB3-7B40-81D0-EEB7B11BD260}" type="slidenum">
              <a:rPr lang="en-US" smtClean="0"/>
              <a:t>‹#›</a:t>
            </a:fld>
            <a:endParaRPr lang="en-US"/>
          </a:p>
        </p:txBody>
      </p:sp>
    </p:spTree>
    <p:extLst>
      <p:ext uri="{BB962C8B-B14F-4D97-AF65-F5344CB8AC3E}">
        <p14:creationId xmlns:p14="http://schemas.microsoft.com/office/powerpoint/2010/main" val="36545595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E649B37-EBB6-4C10-B8D0-53C40B39E07F}"/>
              </a:ext>
            </a:extLst>
          </p:cNvPr>
          <p:cNvPicPr>
            <a:picLocks noChangeAspect="1"/>
          </p:cNvPicPr>
          <p:nvPr/>
        </p:nvPicPr>
        <p:blipFill rotWithShape="1">
          <a:blip r:embed="rId3">
            <a:alphaModFix amt="50000"/>
          </a:blip>
          <a:srcRect t="24496"/>
          <a:stretch/>
        </p:blipFill>
        <p:spPr>
          <a:xfrm>
            <a:off x="20" y="1"/>
            <a:ext cx="12191980" cy="6857999"/>
          </a:xfrm>
          <a:prstGeom prst="rect">
            <a:avLst/>
          </a:prstGeom>
        </p:spPr>
      </p:pic>
      <p:sp>
        <p:nvSpPr>
          <p:cNvPr id="2" name="Title 1">
            <a:extLst>
              <a:ext uri="{FF2B5EF4-FFF2-40B4-BE49-F238E27FC236}">
                <a16:creationId xmlns:a16="http://schemas.microsoft.com/office/drawing/2014/main" id="{96A4FFC5-39E8-0144-8C1A-838B9F7A1629}"/>
              </a:ext>
            </a:extLst>
          </p:cNvPr>
          <p:cNvSpPr>
            <a:spLocks noGrp="1"/>
          </p:cNvSpPr>
          <p:nvPr>
            <p:ph type="ctrTitle"/>
          </p:nvPr>
        </p:nvSpPr>
        <p:spPr>
          <a:xfrm>
            <a:off x="1281659" y="1108945"/>
            <a:ext cx="9628682" cy="2900518"/>
          </a:xfrm>
        </p:spPr>
        <p:txBody>
          <a:bodyPr>
            <a:normAutofit fontScale="90000"/>
          </a:bodyPr>
          <a:lstStyle/>
          <a:p>
            <a:r>
              <a:rPr lang="en-US" b="1" dirty="0">
                <a:latin typeface="Cambria" panose="02040503050406030204" pitchFamily="18" charset="0"/>
              </a:rPr>
              <a:t>Role of kinases MAP2K1, PDHK and NEK1 on Hedgehog Signaling Activation</a:t>
            </a:r>
            <a:endParaRPr lang="en-US" dirty="0">
              <a:latin typeface="Cambria" panose="02040503050406030204" pitchFamily="18" charset="0"/>
            </a:endParaRPr>
          </a:p>
        </p:txBody>
      </p:sp>
      <p:sp>
        <p:nvSpPr>
          <p:cNvPr id="3" name="Subtitle 2">
            <a:extLst>
              <a:ext uri="{FF2B5EF4-FFF2-40B4-BE49-F238E27FC236}">
                <a16:creationId xmlns:a16="http://schemas.microsoft.com/office/drawing/2014/main" id="{1521513E-F76C-4645-9DAE-EB03ECD583B9}"/>
              </a:ext>
            </a:extLst>
          </p:cNvPr>
          <p:cNvSpPr>
            <a:spLocks noGrp="1"/>
          </p:cNvSpPr>
          <p:nvPr>
            <p:ph type="subTitle" idx="1"/>
          </p:nvPr>
        </p:nvSpPr>
        <p:spPr>
          <a:xfrm>
            <a:off x="1524000" y="4159404"/>
            <a:ext cx="9144000" cy="1098395"/>
          </a:xfrm>
        </p:spPr>
        <p:txBody>
          <a:bodyPr>
            <a:normAutofit fontScale="92500" lnSpcReduction="20000"/>
          </a:bodyPr>
          <a:lstStyle/>
          <a:p>
            <a:r>
              <a:rPr lang="en-US" dirty="0">
                <a:latin typeface="Cambria" panose="02040503050406030204" pitchFamily="18" charset="0"/>
              </a:rPr>
              <a:t>Paige Halas</a:t>
            </a:r>
          </a:p>
          <a:p>
            <a:r>
              <a:rPr lang="en-US" dirty="0">
                <a:latin typeface="Cambria" panose="02040503050406030204" pitchFamily="18" charset="0"/>
              </a:rPr>
              <a:t>Mini-Symposium Presentation</a:t>
            </a:r>
          </a:p>
          <a:p>
            <a:r>
              <a:rPr lang="en-US" dirty="0">
                <a:latin typeface="Cambria" panose="02040503050406030204" pitchFamily="18" charset="0"/>
              </a:rPr>
              <a:t>December 17, 2019</a:t>
            </a:r>
          </a:p>
        </p:txBody>
      </p:sp>
    </p:spTree>
    <p:extLst>
      <p:ext uri="{BB962C8B-B14F-4D97-AF65-F5344CB8AC3E}">
        <p14:creationId xmlns:p14="http://schemas.microsoft.com/office/powerpoint/2010/main" val="18031692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6" name="Rectangle 5">
            <a:extLst>
              <a:ext uri="{FF2B5EF4-FFF2-40B4-BE49-F238E27FC236}">
                <a16:creationId xmlns:a16="http://schemas.microsoft.com/office/drawing/2014/main" id="{C60768EC-CEEA-5C41-AD4E-3BA3D045F4D2}"/>
              </a:ext>
            </a:extLst>
          </p:cNvPr>
          <p:cNvSpPr/>
          <p:nvPr/>
        </p:nvSpPr>
        <p:spPr>
          <a:xfrm>
            <a:off x="1618888"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7" name="Rectangle 6">
            <a:extLst>
              <a:ext uri="{FF2B5EF4-FFF2-40B4-BE49-F238E27FC236}">
                <a16:creationId xmlns:a16="http://schemas.microsoft.com/office/drawing/2014/main" id="{E975B313-28DA-0245-8EB6-0D4C817F8425}"/>
              </a:ext>
            </a:extLst>
          </p:cNvPr>
          <p:cNvSpPr/>
          <p:nvPr/>
        </p:nvSpPr>
        <p:spPr>
          <a:xfrm>
            <a:off x="1599010" y="4342322"/>
            <a:ext cx="8974095" cy="1194392"/>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3BA87D2F-D502-B94D-B71D-D1D7547F61AB}"/>
              </a:ext>
            </a:extLst>
          </p:cNvPr>
          <p:cNvCxnSpPr>
            <a:cxnSpLocks/>
          </p:cNvCxnSpPr>
          <p:nvPr/>
        </p:nvCxnSpPr>
        <p:spPr>
          <a:xfrm>
            <a:off x="1212112" y="3429000"/>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E87A980A-131A-1241-926D-1232F1695ADE}"/>
              </a:ext>
            </a:extLst>
          </p:cNvPr>
          <p:cNvSpPr/>
          <p:nvPr/>
        </p:nvSpPr>
        <p:spPr>
          <a:xfrm>
            <a:off x="1599007" y="4370653"/>
            <a:ext cx="8954217" cy="1280607"/>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1041160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hidden"/>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EFBC13-666D-AA4C-8DDF-B74F97B97B4D}"/>
              </a:ext>
            </a:extLst>
          </p:cNvPr>
          <p:cNvSpPr>
            <a:spLocks noGrp="1"/>
          </p:cNvSpPr>
          <p:nvPr>
            <p:ph type="title"/>
          </p:nvPr>
        </p:nvSpPr>
        <p:spPr/>
        <p:txBody>
          <a:bodyPr>
            <a:normAutofit/>
          </a:bodyPr>
          <a:lstStyle/>
          <a:p>
            <a:r>
              <a:rPr lang="en-US" dirty="0">
                <a:latin typeface="Cambria" panose="02040503050406030204" pitchFamily="18" charset="0"/>
              </a:rPr>
              <a:t>Inhibition of PDHK by Dichloroacetic Acid does not reduce Hedgehog Signaling </a:t>
            </a:r>
          </a:p>
        </p:txBody>
      </p:sp>
      <p:pic>
        <p:nvPicPr>
          <p:cNvPr id="4" name="Picture 3" descr="A screenshot of a cell phone&#10;&#10;Description automatically generated">
            <a:extLst>
              <a:ext uri="{FF2B5EF4-FFF2-40B4-BE49-F238E27FC236}">
                <a16:creationId xmlns:a16="http://schemas.microsoft.com/office/drawing/2014/main" id="{BBD42F0C-6837-B14F-95F0-ED2150FB5E32}"/>
              </a:ext>
            </a:extLst>
          </p:cNvPr>
          <p:cNvPicPr/>
          <p:nvPr/>
        </p:nvPicPr>
        <p:blipFill rotWithShape="1">
          <a:blip r:embed="rId3">
            <a:extLst>
              <a:ext uri="{28A0092B-C50C-407E-A947-70E740481C1C}">
                <a14:useLocalDpi xmlns:a14="http://schemas.microsoft.com/office/drawing/2010/main" val="0"/>
              </a:ext>
            </a:extLst>
          </a:blip>
          <a:srcRect t="7232"/>
          <a:stretch/>
        </p:blipFill>
        <p:spPr bwMode="auto">
          <a:xfrm>
            <a:off x="372374" y="2093501"/>
            <a:ext cx="5884654" cy="4675605"/>
          </a:xfrm>
          <a:prstGeom prst="rect">
            <a:avLst/>
          </a:prstGeom>
          <a:ln>
            <a:noFill/>
          </a:ln>
          <a:extLst>
            <a:ext uri="{53640926-AAD7-44D8-BBD7-CCE9431645EC}">
              <a14:shadowObscured xmlns:a14="http://schemas.microsoft.com/office/drawing/2010/main"/>
            </a:ext>
          </a:extLst>
        </p:spPr>
      </p:pic>
      <p:pic>
        <p:nvPicPr>
          <p:cNvPr id="5" name="Picture 4" descr="A screenshot of a cell phone&#10;&#10;Description automatically generated">
            <a:extLst>
              <a:ext uri="{FF2B5EF4-FFF2-40B4-BE49-F238E27FC236}">
                <a16:creationId xmlns:a16="http://schemas.microsoft.com/office/drawing/2014/main" id="{25EC163E-9129-7349-8BA9-C088EAD0136E}"/>
              </a:ext>
            </a:extLst>
          </p:cNvPr>
          <p:cNvPicPr/>
          <p:nvPr/>
        </p:nvPicPr>
        <p:blipFill rotWithShape="1">
          <a:blip r:embed="rId4">
            <a:extLst>
              <a:ext uri="{28A0092B-C50C-407E-A947-70E740481C1C}">
                <a14:useLocalDpi xmlns:a14="http://schemas.microsoft.com/office/drawing/2010/main" val="0"/>
              </a:ext>
            </a:extLst>
          </a:blip>
          <a:srcRect t="6008"/>
          <a:stretch/>
        </p:blipFill>
        <p:spPr bwMode="auto">
          <a:xfrm>
            <a:off x="6257028" y="2748474"/>
            <a:ext cx="5096772" cy="4000780"/>
          </a:xfrm>
          <a:prstGeom prst="rect">
            <a:avLst/>
          </a:prstGeom>
          <a:ln>
            <a:noFill/>
          </a:ln>
          <a:extLst>
            <a:ext uri="{53640926-AAD7-44D8-BBD7-CCE9431645EC}">
              <a14:shadowObscured xmlns:a14="http://schemas.microsoft.com/office/drawing/2010/main"/>
            </a:ext>
          </a:extLst>
        </p:spPr>
      </p:pic>
      <p:sp>
        <p:nvSpPr>
          <p:cNvPr id="6" name="TextBox 5">
            <a:extLst>
              <a:ext uri="{FF2B5EF4-FFF2-40B4-BE49-F238E27FC236}">
                <a16:creationId xmlns:a16="http://schemas.microsoft.com/office/drawing/2014/main" id="{60F540D2-F083-CC4D-A2A9-E490F66BA181}"/>
              </a:ext>
            </a:extLst>
          </p:cNvPr>
          <p:cNvSpPr txBox="1"/>
          <p:nvPr/>
        </p:nvSpPr>
        <p:spPr>
          <a:xfrm>
            <a:off x="1183861" y="1653756"/>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7" name="TextBox 6">
            <a:extLst>
              <a:ext uri="{FF2B5EF4-FFF2-40B4-BE49-F238E27FC236}">
                <a16:creationId xmlns:a16="http://schemas.microsoft.com/office/drawing/2014/main" id="{D4DE0599-75C7-784E-B851-667ECD43A7F9}"/>
              </a:ext>
            </a:extLst>
          </p:cNvPr>
          <p:cNvSpPr txBox="1"/>
          <p:nvPr/>
        </p:nvSpPr>
        <p:spPr>
          <a:xfrm>
            <a:off x="7450826" y="1690688"/>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sp>
        <p:nvSpPr>
          <p:cNvPr id="8" name="Rectangle 7">
            <a:extLst>
              <a:ext uri="{FF2B5EF4-FFF2-40B4-BE49-F238E27FC236}">
                <a16:creationId xmlns:a16="http://schemas.microsoft.com/office/drawing/2014/main" id="{1FB7A8BF-7524-A741-A24D-D0C820B42EAB}"/>
              </a:ext>
            </a:extLst>
          </p:cNvPr>
          <p:cNvSpPr/>
          <p:nvPr/>
        </p:nvSpPr>
        <p:spPr>
          <a:xfrm>
            <a:off x="2794000" y="2093501"/>
            <a:ext cx="2235200" cy="4399373"/>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4560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735EC-E493-BB4C-996F-D8C5E7120CD2}"/>
              </a:ext>
            </a:extLst>
          </p:cNvPr>
          <p:cNvSpPr>
            <a:spLocks noGrp="1"/>
          </p:cNvSpPr>
          <p:nvPr>
            <p:ph type="title"/>
          </p:nvPr>
        </p:nvSpPr>
        <p:spPr/>
        <p:txBody>
          <a:bodyPr>
            <a:normAutofit fontScale="90000"/>
          </a:bodyPr>
          <a:lstStyle/>
          <a:p>
            <a:r>
              <a:rPr lang="en-US" dirty="0">
                <a:latin typeface="Cambria" panose="02040503050406030204" pitchFamily="18" charset="0"/>
              </a:rPr>
              <a:t>Treatment of BCC cells with PDHK inhibitor Dichloroacetic Acid does not affect cell survival</a:t>
            </a:r>
          </a:p>
        </p:txBody>
      </p:sp>
      <p:pic>
        <p:nvPicPr>
          <p:cNvPr id="5" name="Picture 4">
            <a:extLst>
              <a:ext uri="{FF2B5EF4-FFF2-40B4-BE49-F238E27FC236}">
                <a16:creationId xmlns:a16="http://schemas.microsoft.com/office/drawing/2014/main" id="{DD83F0E0-6B8F-124A-B1EF-0FC45BA3D4F2}"/>
              </a:ext>
            </a:extLst>
          </p:cNvPr>
          <p:cNvPicPr>
            <a:picLocks noChangeAspect="1"/>
          </p:cNvPicPr>
          <p:nvPr/>
        </p:nvPicPr>
        <p:blipFill rotWithShape="1">
          <a:blip r:embed="rId3"/>
          <a:srcRect l="2458" t="22848" r="2627" b="4406"/>
          <a:stretch/>
        </p:blipFill>
        <p:spPr>
          <a:xfrm>
            <a:off x="1270012" y="1690688"/>
            <a:ext cx="9651975" cy="4446803"/>
          </a:xfrm>
          <a:prstGeom prst="rect">
            <a:avLst/>
          </a:prstGeom>
        </p:spPr>
      </p:pic>
    </p:spTree>
    <p:extLst>
      <p:ext uri="{BB962C8B-B14F-4D97-AF65-F5344CB8AC3E}">
        <p14:creationId xmlns:p14="http://schemas.microsoft.com/office/powerpoint/2010/main" val="3794964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1148053410"/>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Mutations in kinase correlate to cancer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6363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58F7DEB5-E7B8-644F-BB24-9BBBD76C749F}"/>
              </a:ext>
            </a:extLst>
          </p:cNvPr>
          <p:cNvSpPr/>
          <p:nvPr/>
        </p:nvSpPr>
        <p:spPr>
          <a:xfrm>
            <a:off x="1618890"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7435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CFF1-8C36-C945-9800-E8B4E9D51284}"/>
              </a:ext>
            </a:extLst>
          </p:cNvPr>
          <p:cNvSpPr>
            <a:spLocks noGrp="1"/>
          </p:cNvSpPr>
          <p:nvPr>
            <p:ph type="title"/>
          </p:nvPr>
        </p:nvSpPr>
        <p:spPr/>
        <p:txBody>
          <a:bodyPr>
            <a:normAutofit/>
          </a:bodyPr>
          <a:lstStyle/>
          <a:p>
            <a:r>
              <a:rPr lang="en-US" sz="3600" dirty="0">
                <a:latin typeface="Cambria" panose="02040503050406030204" pitchFamily="18" charset="0"/>
              </a:rPr>
              <a:t>Inhibition of NEK1 affects Hedgehog Signaling Activation</a:t>
            </a:r>
          </a:p>
        </p:txBody>
      </p:sp>
      <p:pic>
        <p:nvPicPr>
          <p:cNvPr id="7" name="Content Placeholder 6" descr="A picture containing drawing&#10;&#10;Description automatically generated">
            <a:extLst>
              <a:ext uri="{FF2B5EF4-FFF2-40B4-BE49-F238E27FC236}">
                <a16:creationId xmlns:a16="http://schemas.microsoft.com/office/drawing/2014/main" id="{94829483-1B83-BE47-A1B3-058B6CCB0DFC}"/>
              </a:ext>
            </a:extLst>
          </p:cNvPr>
          <p:cNvPicPr>
            <a:picLocks noGrp="1" noChangeAspect="1"/>
          </p:cNvPicPr>
          <p:nvPr>
            <p:ph idx="1"/>
          </p:nvPr>
        </p:nvPicPr>
        <p:blipFill rotWithShape="1">
          <a:blip r:embed="rId3"/>
          <a:srcRect t="6360"/>
          <a:stretch/>
        </p:blipFill>
        <p:spPr>
          <a:xfrm>
            <a:off x="6439420" y="2364059"/>
            <a:ext cx="5247058" cy="4143510"/>
          </a:xfrm>
        </p:spPr>
      </p:pic>
      <p:sp>
        <p:nvSpPr>
          <p:cNvPr id="4" name="TextBox 3">
            <a:extLst>
              <a:ext uri="{FF2B5EF4-FFF2-40B4-BE49-F238E27FC236}">
                <a16:creationId xmlns:a16="http://schemas.microsoft.com/office/drawing/2014/main" id="{C9C8C975-C3C7-A54E-B5FD-C0CC2A1ADFAA}"/>
              </a:ext>
            </a:extLst>
          </p:cNvPr>
          <p:cNvSpPr txBox="1"/>
          <p:nvPr/>
        </p:nvSpPr>
        <p:spPr>
          <a:xfrm>
            <a:off x="1074781" y="15297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5" name="TextBox 4">
            <a:extLst>
              <a:ext uri="{FF2B5EF4-FFF2-40B4-BE49-F238E27FC236}">
                <a16:creationId xmlns:a16="http://schemas.microsoft.com/office/drawing/2014/main" id="{E9D171B3-AB31-D741-953C-F590FA529D19}"/>
              </a:ext>
            </a:extLst>
          </p:cNvPr>
          <p:cNvSpPr txBox="1"/>
          <p:nvPr/>
        </p:nvSpPr>
        <p:spPr>
          <a:xfrm>
            <a:off x="7685010" y="1529782"/>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9" name="Picture 8" descr="A screenshot of a cell phone&#10;&#10;Description automatically generated">
            <a:extLst>
              <a:ext uri="{FF2B5EF4-FFF2-40B4-BE49-F238E27FC236}">
                <a16:creationId xmlns:a16="http://schemas.microsoft.com/office/drawing/2014/main" id="{7B733E56-34E3-514E-96EE-F50437124DEF}"/>
              </a:ext>
            </a:extLst>
          </p:cNvPr>
          <p:cNvPicPr>
            <a:picLocks noChangeAspect="1"/>
          </p:cNvPicPr>
          <p:nvPr/>
        </p:nvPicPr>
        <p:blipFill rotWithShape="1">
          <a:blip r:embed="rId4"/>
          <a:srcRect t="6360"/>
          <a:stretch/>
        </p:blipFill>
        <p:spPr>
          <a:xfrm>
            <a:off x="301896" y="2065281"/>
            <a:ext cx="5606802" cy="4427594"/>
          </a:xfrm>
          <a:prstGeom prst="rect">
            <a:avLst/>
          </a:prstGeom>
        </p:spPr>
      </p:pic>
      <p:sp>
        <p:nvSpPr>
          <p:cNvPr id="8" name="Rectangle 7">
            <a:extLst>
              <a:ext uri="{FF2B5EF4-FFF2-40B4-BE49-F238E27FC236}">
                <a16:creationId xmlns:a16="http://schemas.microsoft.com/office/drawing/2014/main" id="{EE18DC85-A320-224C-AFAD-63390460FDBB}"/>
              </a:ext>
            </a:extLst>
          </p:cNvPr>
          <p:cNvSpPr/>
          <p:nvPr/>
        </p:nvSpPr>
        <p:spPr>
          <a:xfrm>
            <a:off x="2641600" y="2093503"/>
            <a:ext cx="1905000" cy="4104098"/>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1273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A40D2D-24DC-D943-A234-E8D44ABF4571}"/>
              </a:ext>
            </a:extLst>
          </p:cNvPr>
          <p:cNvSpPr>
            <a:spLocks noGrp="1"/>
          </p:cNvSpPr>
          <p:nvPr>
            <p:ph type="title"/>
          </p:nvPr>
        </p:nvSpPr>
        <p:spPr>
          <a:xfrm>
            <a:off x="838200" y="206099"/>
            <a:ext cx="10515600" cy="1325563"/>
          </a:xfrm>
        </p:spPr>
        <p:txBody>
          <a:bodyPr>
            <a:normAutofit/>
          </a:bodyPr>
          <a:lstStyle/>
          <a:p>
            <a:r>
              <a:rPr lang="en-US" dirty="0">
                <a:latin typeface="Cambria" panose="02040503050406030204" pitchFamily="18" charset="0"/>
              </a:rPr>
              <a:t>Treatment of BCC cells with NEK1 inhibitor </a:t>
            </a:r>
            <a:r>
              <a:rPr lang="en-US" dirty="0">
                <a:solidFill>
                  <a:prstClr val="black"/>
                </a:solidFill>
                <a:latin typeface="Cambria" panose="02040503050406030204" pitchFamily="18" charset="0"/>
              </a:rPr>
              <a:t>Zinc05007751 </a:t>
            </a:r>
            <a:r>
              <a:rPr lang="en-US" dirty="0">
                <a:latin typeface="Cambria" panose="02040503050406030204" pitchFamily="18" charset="0"/>
              </a:rPr>
              <a:t>does not affect cell survival</a:t>
            </a:r>
          </a:p>
        </p:txBody>
      </p:sp>
      <p:pic>
        <p:nvPicPr>
          <p:cNvPr id="4" name="Picture 3">
            <a:extLst>
              <a:ext uri="{FF2B5EF4-FFF2-40B4-BE49-F238E27FC236}">
                <a16:creationId xmlns:a16="http://schemas.microsoft.com/office/drawing/2014/main" id="{EFEE5C25-8ED5-C94E-95EA-C8971F364A13}"/>
              </a:ext>
            </a:extLst>
          </p:cNvPr>
          <p:cNvPicPr>
            <a:picLocks noChangeAspect="1"/>
          </p:cNvPicPr>
          <p:nvPr/>
        </p:nvPicPr>
        <p:blipFill rotWithShape="1">
          <a:blip r:embed="rId3"/>
          <a:srcRect l="1996" t="21041" r="2447" b="2259"/>
          <a:stretch/>
        </p:blipFill>
        <p:spPr>
          <a:xfrm>
            <a:off x="993914" y="1531662"/>
            <a:ext cx="9839738" cy="4747454"/>
          </a:xfrm>
          <a:prstGeom prst="rect">
            <a:avLst/>
          </a:prstGeom>
        </p:spPr>
      </p:pic>
    </p:spTree>
    <p:extLst>
      <p:ext uri="{BB962C8B-B14F-4D97-AF65-F5344CB8AC3E}">
        <p14:creationId xmlns:p14="http://schemas.microsoft.com/office/powerpoint/2010/main" val="16378494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extLst>
              <p:ext uri="{D42A27DB-BD31-4B8C-83A1-F6EECF244321}">
                <p14:modId xmlns:p14="http://schemas.microsoft.com/office/powerpoint/2010/main" val="3084336912"/>
              </p:ext>
            </p:extLst>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Mutations in kinase correlate to cancer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7" name="Rectangle 6">
            <a:extLst>
              <a:ext uri="{FF2B5EF4-FFF2-40B4-BE49-F238E27FC236}">
                <a16:creationId xmlns:a16="http://schemas.microsoft.com/office/drawing/2014/main" id="{E975B313-28DA-0245-8EB6-0D4C817F8425}"/>
              </a:ext>
            </a:extLst>
          </p:cNvPr>
          <p:cNvSpPr/>
          <p:nvPr/>
        </p:nvSpPr>
        <p:spPr>
          <a:xfrm>
            <a:off x="1599013" y="5541204"/>
            <a:ext cx="8974095" cy="1054443"/>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90FB8019-9643-D145-9BA9-E05314CC8819}"/>
              </a:ext>
            </a:extLst>
          </p:cNvPr>
          <p:cNvCxnSpPr>
            <a:cxnSpLocks/>
          </p:cNvCxnSpPr>
          <p:nvPr/>
        </p:nvCxnSpPr>
        <p:spPr>
          <a:xfrm>
            <a:off x="1205716" y="3620386"/>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9812B0D-D423-E24E-8C80-F16092D4AE08}"/>
              </a:ext>
            </a:extLst>
          </p:cNvPr>
          <p:cNvCxnSpPr>
            <a:cxnSpLocks/>
          </p:cNvCxnSpPr>
          <p:nvPr/>
        </p:nvCxnSpPr>
        <p:spPr>
          <a:xfrm>
            <a:off x="1205716" y="4921102"/>
            <a:ext cx="976068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8775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268F7C-D8A7-BD41-AAEC-BA1248E3B5ED}"/>
              </a:ext>
            </a:extLst>
          </p:cNvPr>
          <p:cNvSpPr>
            <a:spLocks noGrp="1"/>
          </p:cNvSpPr>
          <p:nvPr>
            <p:ph type="title"/>
          </p:nvPr>
        </p:nvSpPr>
        <p:spPr/>
        <p:txBody>
          <a:bodyPr/>
          <a:lstStyle/>
          <a:p>
            <a:r>
              <a:rPr lang="en-US" dirty="0">
                <a:latin typeface="Cambria" panose="02040503050406030204" pitchFamily="18" charset="0"/>
              </a:rPr>
              <a:t>Future Directions </a:t>
            </a:r>
          </a:p>
        </p:txBody>
      </p:sp>
      <p:graphicFrame>
        <p:nvGraphicFramePr>
          <p:cNvPr id="4" name="Diagram 3">
            <a:extLst>
              <a:ext uri="{FF2B5EF4-FFF2-40B4-BE49-F238E27FC236}">
                <a16:creationId xmlns:a16="http://schemas.microsoft.com/office/drawing/2014/main" id="{15641C73-89D6-D04D-84E7-827C00DECCB3}"/>
              </a:ext>
            </a:extLst>
          </p:cNvPr>
          <p:cNvGraphicFramePr/>
          <p:nvPr>
            <p:extLst>
              <p:ext uri="{D42A27DB-BD31-4B8C-83A1-F6EECF244321}">
                <p14:modId xmlns:p14="http://schemas.microsoft.com/office/powerpoint/2010/main" val="255083872"/>
              </p:ext>
            </p:extLst>
          </p:nvPr>
        </p:nvGraphicFramePr>
        <p:xfrm>
          <a:off x="361122" y="722934"/>
          <a:ext cx="11576878" cy="6592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a16="http://schemas.microsoft.com/office/drawing/2014/main" id="{891161BD-796F-3A4E-8318-91499F534471}"/>
              </a:ext>
            </a:extLst>
          </p:cNvPr>
          <p:cNvSpPr/>
          <p:nvPr/>
        </p:nvSpPr>
        <p:spPr>
          <a:xfrm>
            <a:off x="254000" y="3384067"/>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100A23A-4145-1A4D-BB6C-63D079D2678D}"/>
              </a:ext>
            </a:extLst>
          </p:cNvPr>
          <p:cNvSpPr/>
          <p:nvPr/>
        </p:nvSpPr>
        <p:spPr>
          <a:xfrm>
            <a:off x="254000" y="4737100"/>
            <a:ext cx="11506200" cy="1270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3616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645BFB-47E2-8E4F-8D56-0AB648FE460C}"/>
              </a:ext>
            </a:extLst>
          </p:cNvPr>
          <p:cNvSpPr>
            <a:spLocks noGrp="1"/>
          </p:cNvSpPr>
          <p:nvPr>
            <p:ph type="title"/>
          </p:nvPr>
        </p:nvSpPr>
        <p:spPr>
          <a:xfrm>
            <a:off x="648929" y="629266"/>
            <a:ext cx="5127031" cy="1676603"/>
          </a:xfrm>
        </p:spPr>
        <p:txBody>
          <a:bodyPr>
            <a:normAutofit/>
          </a:bodyPr>
          <a:lstStyle/>
          <a:p>
            <a:r>
              <a:rPr lang="en-US">
                <a:latin typeface="Cambria" panose="02040503050406030204" pitchFamily="18" charset="0"/>
              </a:rPr>
              <a:t>Acknowledgements </a:t>
            </a:r>
            <a:endParaRPr lang="en-US" dirty="0">
              <a:latin typeface="Cambria" panose="02040503050406030204" pitchFamily="18" charset="0"/>
            </a:endParaRPr>
          </a:p>
        </p:txBody>
      </p:sp>
      <p:sp>
        <p:nvSpPr>
          <p:cNvPr id="3" name="Content Placeholder 2">
            <a:extLst>
              <a:ext uri="{FF2B5EF4-FFF2-40B4-BE49-F238E27FC236}">
                <a16:creationId xmlns:a16="http://schemas.microsoft.com/office/drawing/2014/main" id="{6D28B540-D46B-B544-B1DD-604D177D5807}"/>
              </a:ext>
            </a:extLst>
          </p:cNvPr>
          <p:cNvSpPr>
            <a:spLocks noGrp="1"/>
          </p:cNvSpPr>
          <p:nvPr>
            <p:ph idx="1"/>
          </p:nvPr>
        </p:nvSpPr>
        <p:spPr>
          <a:xfrm>
            <a:off x="639663" y="2119424"/>
            <a:ext cx="6271500" cy="3785419"/>
          </a:xfrm>
        </p:spPr>
        <p:txBody>
          <a:bodyPr>
            <a:noAutofit/>
          </a:bodyPr>
          <a:lstStyle/>
          <a:p>
            <a:r>
              <a:rPr lang="en-US" sz="2000" dirty="0">
                <a:latin typeface="Cambria" panose="02040503050406030204" pitchFamily="18" charset="0"/>
              </a:rPr>
              <a:t>The Atwood Lab</a:t>
            </a:r>
          </a:p>
          <a:p>
            <a:pPr lvl="1"/>
            <a:r>
              <a:rPr lang="en-US" sz="2000" dirty="0">
                <a:latin typeface="Cambria" panose="02040503050406030204" pitchFamily="18" charset="0"/>
              </a:rPr>
              <a:t>Rachel Chow</a:t>
            </a:r>
          </a:p>
          <a:p>
            <a:pPr lvl="1"/>
            <a:r>
              <a:rPr lang="en-US" sz="2000" dirty="0">
                <a:latin typeface="Cambria" panose="02040503050406030204" pitchFamily="18" charset="0"/>
              </a:rPr>
              <a:t>Emmanuel Dollinger </a:t>
            </a:r>
          </a:p>
          <a:p>
            <a:pPr lvl="1"/>
            <a:r>
              <a:rPr lang="en-US" sz="2000" dirty="0">
                <a:latin typeface="Cambria" panose="02040503050406030204" pitchFamily="18" charset="0"/>
              </a:rPr>
              <a:t>Tuyen Nguyen </a:t>
            </a:r>
          </a:p>
          <a:p>
            <a:pPr lvl="1"/>
            <a:r>
              <a:rPr lang="en-US" sz="2000" dirty="0">
                <a:latin typeface="Cambria" panose="02040503050406030204" pitchFamily="18" charset="0"/>
              </a:rPr>
              <a:t>Adam </a:t>
            </a:r>
            <a:r>
              <a:rPr lang="en-US" sz="2000" dirty="0" err="1">
                <a:latin typeface="Cambria" panose="02040503050406030204" pitchFamily="18" charset="0"/>
              </a:rPr>
              <a:t>Stabell</a:t>
            </a:r>
            <a:r>
              <a:rPr lang="en-US" sz="2000" dirty="0">
                <a:latin typeface="Cambria" panose="02040503050406030204" pitchFamily="18" charset="0"/>
              </a:rPr>
              <a:t> </a:t>
            </a:r>
          </a:p>
          <a:p>
            <a:pPr lvl="1"/>
            <a:r>
              <a:rPr lang="en-US" sz="2000" b="1" dirty="0">
                <a:latin typeface="Cambria" panose="02040503050406030204" pitchFamily="18" charset="0"/>
              </a:rPr>
              <a:t>Eric </a:t>
            </a:r>
            <a:r>
              <a:rPr lang="en-US" sz="2000" b="1" dirty="0" err="1">
                <a:latin typeface="Cambria" panose="02040503050406030204" pitchFamily="18" charset="0"/>
              </a:rPr>
              <a:t>Tarapore</a:t>
            </a:r>
            <a:r>
              <a:rPr lang="en-US" sz="2000" b="1" dirty="0">
                <a:latin typeface="Cambria" panose="02040503050406030204" pitchFamily="18" charset="0"/>
              </a:rPr>
              <a:t> </a:t>
            </a:r>
          </a:p>
          <a:p>
            <a:pPr lvl="1"/>
            <a:r>
              <a:rPr lang="en-US" sz="2000" dirty="0">
                <a:latin typeface="Cambria" panose="02040503050406030204" pitchFamily="18" charset="0"/>
              </a:rPr>
              <a:t>Kirsten Wong</a:t>
            </a:r>
          </a:p>
          <a:p>
            <a:pPr lvl="1"/>
            <a:r>
              <a:rPr lang="en-US" sz="2000" dirty="0">
                <a:latin typeface="Cambria" panose="02040503050406030204" pitchFamily="18" charset="0"/>
              </a:rPr>
              <a:t>Anna </a:t>
            </a:r>
            <a:r>
              <a:rPr lang="en-US" sz="2000" dirty="0" err="1">
                <a:latin typeface="Cambria" panose="02040503050406030204" pitchFamily="18" charset="0"/>
              </a:rPr>
              <a:t>Andronicos</a:t>
            </a:r>
            <a:r>
              <a:rPr lang="en-US" sz="2000" dirty="0">
                <a:latin typeface="Cambria" panose="02040503050406030204" pitchFamily="18" charset="0"/>
              </a:rPr>
              <a:t> </a:t>
            </a:r>
          </a:p>
          <a:p>
            <a:pPr lvl="1"/>
            <a:r>
              <a:rPr lang="en-US" sz="2000" b="1" dirty="0">
                <a:latin typeface="Cambria" panose="02040503050406030204" pitchFamily="18" charset="0"/>
              </a:rPr>
              <a:t>Scott Atwood, PhD</a:t>
            </a:r>
          </a:p>
          <a:p>
            <a:pPr marL="457200" lvl="1" indent="0">
              <a:buNone/>
            </a:pPr>
            <a:endParaRPr lang="en-US" sz="2000" dirty="0">
              <a:latin typeface="Cambria" panose="02040503050406030204" pitchFamily="18" charset="0"/>
            </a:endParaRPr>
          </a:p>
          <a:p>
            <a:r>
              <a:rPr lang="en-US" sz="2000" dirty="0">
                <a:latin typeface="Cambria" panose="02040503050406030204" pitchFamily="18" charset="0"/>
              </a:rPr>
              <a:t>Cellular and Molecular Biology Gateway Program</a:t>
            </a:r>
          </a:p>
          <a:p>
            <a:pPr lvl="1"/>
            <a:r>
              <a:rPr lang="en-US" sz="2000" dirty="0">
                <a:latin typeface="Cambria" panose="02040503050406030204" pitchFamily="18" charset="0"/>
              </a:rPr>
              <a:t>Gary Roman </a:t>
            </a:r>
          </a:p>
          <a:p>
            <a:pPr lvl="1"/>
            <a:r>
              <a:rPr lang="en-US" sz="2000" dirty="0">
                <a:latin typeface="Cambria" panose="02040503050406030204" pitchFamily="18" charset="0"/>
              </a:rPr>
              <a:t>Eric Pearlman, PhD </a:t>
            </a:r>
          </a:p>
        </p:txBody>
      </p:sp>
      <p:pic>
        <p:nvPicPr>
          <p:cNvPr id="4" name="Picture 3" descr="A close up of a sign&#10;&#10;Description automatically generated">
            <a:extLst>
              <a:ext uri="{FF2B5EF4-FFF2-40B4-BE49-F238E27FC236}">
                <a16:creationId xmlns:a16="http://schemas.microsoft.com/office/drawing/2014/main" id="{F08A2FC9-D055-774B-936D-F1AEA0FD54D8}"/>
              </a:ext>
            </a:extLst>
          </p:cNvPr>
          <p:cNvPicPr>
            <a:picLocks noChangeAspect="1"/>
          </p:cNvPicPr>
          <p:nvPr/>
        </p:nvPicPr>
        <p:blipFill rotWithShape="1">
          <a:blip r:embed="rId2"/>
          <a:srcRect l="987" r="1097" b="3"/>
          <a:stretch/>
        </p:blipFill>
        <p:spPr>
          <a:xfrm>
            <a:off x="7663743" y="324969"/>
            <a:ext cx="3879328" cy="3961800"/>
          </a:xfrm>
          <a:prstGeom prst="rect">
            <a:avLst/>
          </a:prstGeom>
          <a:effectLst/>
        </p:spPr>
      </p:pic>
    </p:spTree>
    <p:extLst>
      <p:ext uri="{BB962C8B-B14F-4D97-AF65-F5344CB8AC3E}">
        <p14:creationId xmlns:p14="http://schemas.microsoft.com/office/powerpoint/2010/main" val="1700658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B646E-0D3E-0149-B05A-172BA9D5CA46}"/>
              </a:ext>
            </a:extLst>
          </p:cNvPr>
          <p:cNvSpPr>
            <a:spLocks noGrp="1"/>
          </p:cNvSpPr>
          <p:nvPr>
            <p:ph type="title"/>
          </p:nvPr>
        </p:nvSpPr>
        <p:spPr/>
        <p:txBody>
          <a:bodyPr/>
          <a:lstStyle/>
          <a:p>
            <a:r>
              <a:rPr lang="en-US" dirty="0">
                <a:latin typeface="Cambria" panose="02040503050406030204" pitchFamily="18" charset="0"/>
              </a:rPr>
              <a:t>Basal Cell Carcinoma </a:t>
            </a:r>
          </a:p>
        </p:txBody>
      </p:sp>
      <p:pic>
        <p:nvPicPr>
          <p:cNvPr id="9" name="Picture 8">
            <a:extLst>
              <a:ext uri="{FF2B5EF4-FFF2-40B4-BE49-F238E27FC236}">
                <a16:creationId xmlns:a16="http://schemas.microsoft.com/office/drawing/2014/main" id="{224219EA-85D7-5048-BD0F-FA4F30767D3E}"/>
              </a:ext>
            </a:extLst>
          </p:cNvPr>
          <p:cNvPicPr>
            <a:picLocks noChangeAspect="1"/>
          </p:cNvPicPr>
          <p:nvPr/>
        </p:nvPicPr>
        <p:blipFill rotWithShape="1">
          <a:blip r:embed="rId3"/>
          <a:srcRect l="7184" r="7101"/>
          <a:stretch/>
        </p:blipFill>
        <p:spPr>
          <a:xfrm>
            <a:off x="5198099" y="1719133"/>
            <a:ext cx="6466134" cy="4368800"/>
          </a:xfrm>
          <a:prstGeom prst="rect">
            <a:avLst/>
          </a:prstGeom>
        </p:spPr>
      </p:pic>
      <p:sp>
        <p:nvSpPr>
          <p:cNvPr id="5" name="Rectangle 4">
            <a:extLst>
              <a:ext uri="{FF2B5EF4-FFF2-40B4-BE49-F238E27FC236}">
                <a16:creationId xmlns:a16="http://schemas.microsoft.com/office/drawing/2014/main" id="{414F8736-DA69-1A41-BEC5-263126205DC4}"/>
              </a:ext>
            </a:extLst>
          </p:cNvPr>
          <p:cNvSpPr/>
          <p:nvPr/>
        </p:nvSpPr>
        <p:spPr>
          <a:xfrm>
            <a:off x="10576668" y="3849258"/>
            <a:ext cx="534838" cy="627619"/>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D050E53E-A106-A94F-97DE-8D2A9A6BC5F6}"/>
              </a:ext>
            </a:extLst>
          </p:cNvPr>
          <p:cNvSpPr/>
          <p:nvPr/>
        </p:nvSpPr>
        <p:spPr>
          <a:xfrm>
            <a:off x="5275867" y="3082392"/>
            <a:ext cx="820133" cy="37956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B20A029-9D47-6F41-802D-3835662C9B0F}"/>
              </a:ext>
            </a:extLst>
          </p:cNvPr>
          <p:cNvSpPr txBox="1"/>
          <p:nvPr/>
        </p:nvSpPr>
        <p:spPr>
          <a:xfrm>
            <a:off x="9661584" y="6438301"/>
            <a:ext cx="2708695" cy="369332"/>
          </a:xfrm>
          <a:prstGeom prst="rect">
            <a:avLst/>
          </a:prstGeom>
          <a:noFill/>
        </p:spPr>
        <p:txBody>
          <a:bodyPr wrap="square" rtlCol="0">
            <a:spAutoFit/>
          </a:bodyPr>
          <a:lstStyle/>
          <a:p>
            <a:r>
              <a:rPr lang="en-US" dirty="0">
                <a:latin typeface="Cambria" panose="02040503050406030204" pitchFamily="18" charset="0"/>
              </a:rPr>
              <a:t>American Cancer Society</a:t>
            </a:r>
          </a:p>
        </p:txBody>
      </p:sp>
      <p:graphicFrame>
        <p:nvGraphicFramePr>
          <p:cNvPr id="13" name="Chart 12">
            <a:extLst>
              <a:ext uri="{FF2B5EF4-FFF2-40B4-BE49-F238E27FC236}">
                <a16:creationId xmlns:a16="http://schemas.microsoft.com/office/drawing/2014/main" id="{C1E07F73-4FF2-E74D-A5A4-AD1A95C02CA5}"/>
              </a:ext>
            </a:extLst>
          </p:cNvPr>
          <p:cNvGraphicFramePr>
            <a:graphicFrameLocks/>
          </p:cNvGraphicFramePr>
          <p:nvPr/>
        </p:nvGraphicFramePr>
        <p:xfrm>
          <a:off x="158871" y="2198239"/>
          <a:ext cx="5378569" cy="4229938"/>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4151A662-C182-3F46-8431-9BFB3495E01E}"/>
              </a:ext>
            </a:extLst>
          </p:cNvPr>
          <p:cNvSpPr txBox="1"/>
          <p:nvPr/>
        </p:nvSpPr>
        <p:spPr>
          <a:xfrm>
            <a:off x="255918" y="1834508"/>
            <a:ext cx="5378568"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Annual Skin Cancer Diagnosis in the US </a:t>
            </a:r>
          </a:p>
        </p:txBody>
      </p:sp>
      <p:sp>
        <p:nvSpPr>
          <p:cNvPr id="3" name="TextBox 2">
            <a:extLst>
              <a:ext uri="{FF2B5EF4-FFF2-40B4-BE49-F238E27FC236}">
                <a16:creationId xmlns:a16="http://schemas.microsoft.com/office/drawing/2014/main" id="{498BF69A-AD76-F249-BA77-B8ED1665881E}"/>
              </a:ext>
            </a:extLst>
          </p:cNvPr>
          <p:cNvSpPr txBox="1"/>
          <p:nvPr/>
        </p:nvSpPr>
        <p:spPr>
          <a:xfrm>
            <a:off x="10553216" y="4505322"/>
            <a:ext cx="1464054" cy="307777"/>
          </a:xfrm>
          <a:prstGeom prst="rect">
            <a:avLst/>
          </a:prstGeom>
          <a:noFill/>
        </p:spPr>
        <p:txBody>
          <a:bodyPr wrap="square" rtlCol="0">
            <a:spAutoFit/>
          </a:bodyPr>
          <a:lstStyle/>
          <a:p>
            <a:r>
              <a:rPr lang="en-US" sz="1400" dirty="0">
                <a:latin typeface="Cambria" panose="02040503050406030204" pitchFamily="18" charset="0"/>
              </a:rPr>
              <a:t>Keratinocytes</a:t>
            </a:r>
          </a:p>
        </p:txBody>
      </p:sp>
    </p:spTree>
    <p:extLst>
      <p:ext uri="{BB962C8B-B14F-4D97-AF65-F5344CB8AC3E}">
        <p14:creationId xmlns:p14="http://schemas.microsoft.com/office/powerpoint/2010/main" val="1861034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DB6C-FAE4-B44C-A95A-33FD43B66583}"/>
              </a:ext>
            </a:extLst>
          </p:cNvPr>
          <p:cNvSpPr>
            <a:spLocks noGrp="1"/>
          </p:cNvSpPr>
          <p:nvPr>
            <p:ph type="title"/>
          </p:nvPr>
        </p:nvSpPr>
        <p:spPr/>
        <p:txBody>
          <a:bodyPr/>
          <a:lstStyle/>
          <a:p>
            <a:r>
              <a:rPr lang="en-US" dirty="0">
                <a:latin typeface="Cambria" panose="02040503050406030204" pitchFamily="18" charset="0"/>
              </a:rPr>
              <a:t>Hedgehog Signaling Pathway</a:t>
            </a:r>
          </a:p>
        </p:txBody>
      </p:sp>
      <p:pic>
        <p:nvPicPr>
          <p:cNvPr id="5" name="Picture 4" descr="A close up of a logo&#10;&#10;Description automatically generated">
            <a:extLst>
              <a:ext uri="{FF2B5EF4-FFF2-40B4-BE49-F238E27FC236}">
                <a16:creationId xmlns:a16="http://schemas.microsoft.com/office/drawing/2014/main" id="{A32B7467-EA84-7E44-988C-49ED30BC86C1}"/>
              </a:ext>
            </a:extLst>
          </p:cNvPr>
          <p:cNvPicPr>
            <a:picLocks noChangeAspect="1"/>
          </p:cNvPicPr>
          <p:nvPr/>
        </p:nvPicPr>
        <p:blipFill>
          <a:blip r:embed="rId3"/>
          <a:stretch>
            <a:fillRect/>
          </a:stretch>
        </p:blipFill>
        <p:spPr>
          <a:xfrm>
            <a:off x="2398425" y="1367360"/>
            <a:ext cx="6678667" cy="5270628"/>
          </a:xfrm>
          <a:prstGeom prst="rect">
            <a:avLst/>
          </a:prstGeom>
        </p:spPr>
      </p:pic>
      <p:sp>
        <p:nvSpPr>
          <p:cNvPr id="6" name="TextBox 5">
            <a:extLst>
              <a:ext uri="{FF2B5EF4-FFF2-40B4-BE49-F238E27FC236}">
                <a16:creationId xmlns:a16="http://schemas.microsoft.com/office/drawing/2014/main" id="{E38699DE-0CB2-8240-8E20-F1343A927E2C}"/>
              </a:ext>
            </a:extLst>
          </p:cNvPr>
          <p:cNvSpPr txBox="1"/>
          <p:nvPr/>
        </p:nvSpPr>
        <p:spPr>
          <a:xfrm>
            <a:off x="9295697" y="6453322"/>
            <a:ext cx="2683239" cy="369332"/>
          </a:xfrm>
          <a:prstGeom prst="rect">
            <a:avLst/>
          </a:prstGeom>
          <a:noFill/>
        </p:spPr>
        <p:txBody>
          <a:bodyPr wrap="square" rtlCol="0">
            <a:spAutoFit/>
          </a:bodyPr>
          <a:lstStyle/>
          <a:p>
            <a:pPr algn="r"/>
            <a:r>
              <a:rPr lang="en-US" dirty="0">
                <a:latin typeface="Cambria" panose="02040503050406030204" pitchFamily="18" charset="0"/>
              </a:rPr>
              <a:t>Atwood </a:t>
            </a:r>
            <a:r>
              <a:rPr lang="en-US" i="1" dirty="0">
                <a:latin typeface="Cambria" panose="02040503050406030204" pitchFamily="18" charset="0"/>
              </a:rPr>
              <a:t>et al</a:t>
            </a:r>
            <a:r>
              <a:rPr lang="en-US" dirty="0">
                <a:latin typeface="Cambria" panose="02040503050406030204" pitchFamily="18" charset="0"/>
              </a:rPr>
              <a:t>., 2012</a:t>
            </a:r>
          </a:p>
        </p:txBody>
      </p:sp>
      <p:sp>
        <p:nvSpPr>
          <p:cNvPr id="8" name="Rectangle 7">
            <a:extLst>
              <a:ext uri="{FF2B5EF4-FFF2-40B4-BE49-F238E27FC236}">
                <a16:creationId xmlns:a16="http://schemas.microsoft.com/office/drawing/2014/main" id="{3E1826F5-29EC-904D-957F-A1499967FC9A}"/>
              </a:ext>
            </a:extLst>
          </p:cNvPr>
          <p:cNvSpPr/>
          <p:nvPr/>
        </p:nvSpPr>
        <p:spPr>
          <a:xfrm>
            <a:off x="2875422" y="2229383"/>
            <a:ext cx="1947557" cy="2799818"/>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4F2DD89-560B-5640-BF3E-C8F9842EA58C}"/>
              </a:ext>
            </a:extLst>
          </p:cNvPr>
          <p:cNvSpPr/>
          <p:nvPr/>
        </p:nvSpPr>
        <p:spPr>
          <a:xfrm>
            <a:off x="3814202" y="4241800"/>
            <a:ext cx="1617195" cy="787401"/>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5D73985-BF4F-A542-BD1A-53D0C3AC259C}"/>
              </a:ext>
            </a:extLst>
          </p:cNvPr>
          <p:cNvSpPr/>
          <p:nvPr/>
        </p:nvSpPr>
        <p:spPr>
          <a:xfrm>
            <a:off x="6713844" y="2895600"/>
            <a:ext cx="1947556" cy="29972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937872-6FFE-504F-90B8-E43BFBBF934F}"/>
              </a:ext>
            </a:extLst>
          </p:cNvPr>
          <p:cNvSpPr/>
          <p:nvPr/>
        </p:nvSpPr>
        <p:spPr>
          <a:xfrm>
            <a:off x="6499942" y="2139886"/>
            <a:ext cx="1947556" cy="1511300"/>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592CE4D1-3496-1C43-9458-594DA489537F}"/>
              </a:ext>
            </a:extLst>
          </p:cNvPr>
          <p:cNvSpPr/>
          <p:nvPr/>
        </p:nvSpPr>
        <p:spPr>
          <a:xfrm>
            <a:off x="5737758" y="1475827"/>
            <a:ext cx="3245918" cy="52706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1847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xit"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1" nodeType="click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xit" presetSubtype="0" fill="hold" grpId="1" nodeType="withEffect">
                                  <p:stCondLst>
                                    <p:cond delay="0"/>
                                  </p:stCondLst>
                                  <p:childTnLst>
                                    <p:set>
                                      <p:cBhvr>
                                        <p:cTn id="2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animBg="1"/>
      <p:bldP spid="9" grpId="1" animBg="1"/>
      <p:bldP spid="10" grpId="0" animBg="1"/>
      <p:bldP spid="11" grpId="0" animBg="1"/>
      <p:bldP spid="11" grpId="1"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816DD-4737-2445-9759-89EE2B881357}"/>
              </a:ext>
            </a:extLst>
          </p:cNvPr>
          <p:cNvSpPr>
            <a:spLocks noGrp="1"/>
          </p:cNvSpPr>
          <p:nvPr>
            <p:ph type="title"/>
          </p:nvPr>
        </p:nvSpPr>
        <p:spPr/>
        <p:txBody>
          <a:bodyPr/>
          <a:lstStyle/>
          <a:p>
            <a:r>
              <a:rPr lang="en-US" dirty="0">
                <a:latin typeface="Cambria" panose="02040503050406030204" pitchFamily="18" charset="0"/>
              </a:rPr>
              <a:t>Inhibition of SMO to treat BCC </a:t>
            </a:r>
          </a:p>
        </p:txBody>
      </p:sp>
      <p:pic>
        <p:nvPicPr>
          <p:cNvPr id="4" name="Picture 3">
            <a:extLst>
              <a:ext uri="{FF2B5EF4-FFF2-40B4-BE49-F238E27FC236}">
                <a16:creationId xmlns:a16="http://schemas.microsoft.com/office/drawing/2014/main" id="{5DCC1334-A70D-8546-A41D-EB8E19F6A898}"/>
              </a:ext>
            </a:extLst>
          </p:cNvPr>
          <p:cNvPicPr>
            <a:picLocks noChangeAspect="1"/>
          </p:cNvPicPr>
          <p:nvPr/>
        </p:nvPicPr>
        <p:blipFill>
          <a:blip r:embed="rId3"/>
          <a:stretch>
            <a:fillRect/>
          </a:stretch>
        </p:blipFill>
        <p:spPr>
          <a:xfrm>
            <a:off x="1863305" y="1304564"/>
            <a:ext cx="7722959" cy="5553436"/>
          </a:xfrm>
          <a:prstGeom prst="rect">
            <a:avLst/>
          </a:prstGeom>
        </p:spPr>
      </p:pic>
      <p:sp>
        <p:nvSpPr>
          <p:cNvPr id="5" name="TextBox 4">
            <a:extLst>
              <a:ext uri="{FF2B5EF4-FFF2-40B4-BE49-F238E27FC236}">
                <a16:creationId xmlns:a16="http://schemas.microsoft.com/office/drawing/2014/main" id="{07CC47A7-24F8-984D-9918-B0B494CFB587}"/>
              </a:ext>
            </a:extLst>
          </p:cNvPr>
          <p:cNvSpPr txBox="1"/>
          <p:nvPr/>
        </p:nvSpPr>
        <p:spPr>
          <a:xfrm>
            <a:off x="9323882" y="6428979"/>
            <a:ext cx="2683239" cy="369332"/>
          </a:xfrm>
          <a:prstGeom prst="rect">
            <a:avLst/>
          </a:prstGeom>
          <a:noFill/>
        </p:spPr>
        <p:txBody>
          <a:bodyPr wrap="square" rtlCol="0">
            <a:spAutoFit/>
          </a:bodyPr>
          <a:lstStyle/>
          <a:p>
            <a:pPr algn="r"/>
            <a:r>
              <a:rPr lang="en-US" dirty="0">
                <a:latin typeface="Cambria" panose="02040503050406030204" pitchFamily="18" charset="0"/>
              </a:rPr>
              <a:t>Sharpe </a:t>
            </a:r>
            <a:r>
              <a:rPr lang="en-US" i="1" dirty="0">
                <a:latin typeface="Cambria" panose="02040503050406030204" pitchFamily="18" charset="0"/>
              </a:rPr>
              <a:t>et al</a:t>
            </a:r>
            <a:r>
              <a:rPr lang="en-US" dirty="0">
                <a:latin typeface="Cambria" panose="02040503050406030204" pitchFamily="18" charset="0"/>
              </a:rPr>
              <a:t>., 2015</a:t>
            </a:r>
          </a:p>
        </p:txBody>
      </p:sp>
      <p:sp>
        <p:nvSpPr>
          <p:cNvPr id="6" name="Rectangle 5">
            <a:extLst>
              <a:ext uri="{FF2B5EF4-FFF2-40B4-BE49-F238E27FC236}">
                <a16:creationId xmlns:a16="http://schemas.microsoft.com/office/drawing/2014/main" id="{67A62399-BC71-DC41-8AB2-35BA6F907F1E}"/>
              </a:ext>
            </a:extLst>
          </p:cNvPr>
          <p:cNvSpPr/>
          <p:nvPr/>
        </p:nvSpPr>
        <p:spPr>
          <a:xfrm>
            <a:off x="5100473" y="1483702"/>
            <a:ext cx="4084899" cy="27369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89EFF0CD-725E-E74E-80ED-C9A0A94CA744}"/>
              </a:ext>
            </a:extLst>
          </p:cNvPr>
          <p:cNvSpPr/>
          <p:nvPr/>
        </p:nvSpPr>
        <p:spPr>
          <a:xfrm>
            <a:off x="5105440" y="4220679"/>
            <a:ext cx="4084899" cy="25046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ADB9BD9-8F72-ED40-8B32-B5FFDFA67F0F}"/>
              </a:ext>
            </a:extLst>
          </p:cNvPr>
          <p:cNvSpPr/>
          <p:nvPr/>
        </p:nvSpPr>
        <p:spPr>
          <a:xfrm>
            <a:off x="3713018" y="4447310"/>
            <a:ext cx="637309" cy="40178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7AF01B-2F8E-9B4C-93D3-FF25D8740B30}"/>
              </a:ext>
            </a:extLst>
          </p:cNvPr>
          <p:cNvSpPr/>
          <p:nvPr/>
        </p:nvSpPr>
        <p:spPr>
          <a:xfrm>
            <a:off x="5100473" y="3145125"/>
            <a:ext cx="1053117" cy="261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BCCA6D-6B90-3348-B854-AABC0EC621B9}"/>
              </a:ext>
            </a:extLst>
          </p:cNvPr>
          <p:cNvSpPr/>
          <p:nvPr/>
        </p:nvSpPr>
        <p:spPr>
          <a:xfrm>
            <a:off x="5198225" y="5400347"/>
            <a:ext cx="1053117" cy="2615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2383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3327548-7650-4F46-85BB-A8A74826CBD4}"/>
              </a:ext>
            </a:extLst>
          </p:cNvPr>
          <p:cNvSpPr>
            <a:spLocks noGrp="1"/>
          </p:cNvSpPr>
          <p:nvPr>
            <p:ph idx="1"/>
          </p:nvPr>
        </p:nvSpPr>
        <p:spPr>
          <a:xfrm>
            <a:off x="624663" y="990600"/>
            <a:ext cx="10942674" cy="4876800"/>
          </a:xfrm>
        </p:spPr>
        <p:txBody>
          <a:bodyPr>
            <a:normAutofit/>
          </a:bodyPr>
          <a:lstStyle/>
          <a:p>
            <a:pPr marL="0" indent="0" algn="ctr">
              <a:buNone/>
            </a:pPr>
            <a:r>
              <a:rPr lang="en-US" sz="3600" b="1" dirty="0">
                <a:latin typeface="Cambria" panose="02040503050406030204" pitchFamily="18" charset="0"/>
              </a:rPr>
              <a:t>Purpose</a:t>
            </a:r>
          </a:p>
          <a:p>
            <a:pPr marL="0" indent="0" algn="ctr">
              <a:buNone/>
            </a:pPr>
            <a:r>
              <a:rPr lang="en-US" sz="3000" dirty="0">
                <a:latin typeface="Cambria" panose="02040503050406030204" pitchFamily="18" charset="0"/>
              </a:rPr>
              <a:t>- Assess activation of the Hedgehog Signaling Pathway by kinases predicted to phosphorylate recurrent GLI mutation sites</a:t>
            </a:r>
          </a:p>
          <a:p>
            <a:pPr marL="0" indent="0" algn="ctr">
              <a:buNone/>
            </a:pPr>
            <a:endParaRPr lang="en-US" sz="3000" dirty="0">
              <a:latin typeface="Cambria" panose="02040503050406030204" pitchFamily="18" charset="0"/>
            </a:endParaRPr>
          </a:p>
          <a:p>
            <a:pPr marL="0" indent="0" algn="ctr">
              <a:buNone/>
            </a:pPr>
            <a:endParaRPr lang="en-US" sz="3000" dirty="0">
              <a:latin typeface="Cambria" panose="02040503050406030204" pitchFamily="18" charset="0"/>
            </a:endParaRPr>
          </a:p>
          <a:p>
            <a:pPr marL="0" indent="0" algn="ctr">
              <a:buNone/>
            </a:pPr>
            <a:r>
              <a:rPr lang="en-US" sz="3600" b="1" dirty="0">
                <a:latin typeface="Cambria" panose="02040503050406030204" pitchFamily="18" charset="0"/>
              </a:rPr>
              <a:t>Hypothesis</a:t>
            </a:r>
          </a:p>
          <a:p>
            <a:pPr marL="0" indent="0" algn="ctr">
              <a:buNone/>
            </a:pPr>
            <a:r>
              <a:rPr lang="en-US" sz="3000" dirty="0">
                <a:latin typeface="Cambria" panose="02040503050406030204" pitchFamily="18" charset="0"/>
              </a:rPr>
              <a:t>- MAP2K1/MEK1, PDHK and NEK1 which have been predicted to phosphorylate GLI mutation sites will cause activation of Hedgehog Signaling </a:t>
            </a: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a:p>
            <a:pPr marL="0" indent="0">
              <a:buNone/>
            </a:pPr>
            <a:endParaRPr lang="en-US" dirty="0">
              <a:latin typeface="Cambria" panose="02040503050406030204" pitchFamily="18" charset="0"/>
            </a:endParaRPr>
          </a:p>
        </p:txBody>
      </p:sp>
    </p:spTree>
    <p:extLst>
      <p:ext uri="{BB962C8B-B14F-4D97-AF65-F5344CB8AC3E}">
        <p14:creationId xmlns:p14="http://schemas.microsoft.com/office/powerpoint/2010/main" val="3026791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7" name="Diagram 6">
            <a:extLst>
              <a:ext uri="{FF2B5EF4-FFF2-40B4-BE49-F238E27FC236}">
                <a16:creationId xmlns:a16="http://schemas.microsoft.com/office/drawing/2014/main" id="{46949C9D-6F13-C142-AE57-E36243C992A6}"/>
              </a:ext>
            </a:extLst>
          </p:cNvPr>
          <p:cNvGraphicFramePr/>
          <p:nvPr>
            <p:extLst>
              <p:ext uri="{D42A27DB-BD31-4B8C-83A1-F6EECF244321}">
                <p14:modId xmlns:p14="http://schemas.microsoft.com/office/powerpoint/2010/main" val="3354949702"/>
              </p:ext>
            </p:extLst>
          </p:nvPr>
        </p:nvGraphicFramePr>
        <p:xfrm>
          <a:off x="200722" y="1025912"/>
          <a:ext cx="11664176" cy="5832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a:extLst>
              <a:ext uri="{FF2B5EF4-FFF2-40B4-BE49-F238E27FC236}">
                <a16:creationId xmlns:a16="http://schemas.microsoft.com/office/drawing/2014/main" id="{DFF4ABAA-F958-5041-BAAB-3604D3D5A481}"/>
              </a:ext>
            </a:extLst>
          </p:cNvPr>
          <p:cNvSpPr/>
          <p:nvPr/>
        </p:nvSpPr>
        <p:spPr>
          <a:xfrm>
            <a:off x="3902928" y="2074127"/>
            <a:ext cx="3456878" cy="46723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4B61F72-CF83-6D44-9872-CD58A4E5C522}"/>
              </a:ext>
            </a:extLst>
          </p:cNvPr>
          <p:cNvSpPr/>
          <p:nvPr/>
        </p:nvSpPr>
        <p:spPr>
          <a:xfrm>
            <a:off x="8586439" y="2185673"/>
            <a:ext cx="3456878" cy="46723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EBDFDA85-731A-744F-9267-55B34FFF50BE}"/>
              </a:ext>
            </a:extLst>
          </p:cNvPr>
          <p:cNvSpPr/>
          <p:nvPr/>
        </p:nvSpPr>
        <p:spPr>
          <a:xfrm>
            <a:off x="3194825" y="2074127"/>
            <a:ext cx="1416206" cy="11597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08B8752F-85F7-BB4D-9C25-74E740867CE9}"/>
              </a:ext>
            </a:extLst>
          </p:cNvPr>
          <p:cNvSpPr/>
          <p:nvPr/>
        </p:nvSpPr>
        <p:spPr>
          <a:xfrm>
            <a:off x="3347225" y="2226527"/>
            <a:ext cx="1416206" cy="11597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BDAA934-11AB-F441-A483-AF2EF03C2C49}"/>
              </a:ext>
            </a:extLst>
          </p:cNvPr>
          <p:cNvSpPr/>
          <p:nvPr/>
        </p:nvSpPr>
        <p:spPr>
          <a:xfrm>
            <a:off x="7019696" y="2185673"/>
            <a:ext cx="1416206" cy="364641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736792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hidden"/>
                                      </p:to>
                                    </p:set>
                                  </p:childTnLst>
                                </p:cTn>
                              </p:par>
                              <p:par>
                                <p:cTn id="9" presetID="1" presetClass="exit"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hidden"/>
                                      </p:to>
                                    </p:set>
                                  </p:childTnLst>
                                </p:cTn>
                              </p:par>
                              <p:par>
                                <p:cTn id="11" presetID="1" presetClass="exit" presetSubtype="0" fill="hold" grpId="1" nodeType="withEffect">
                                  <p:stCondLst>
                                    <p:cond delay="0"/>
                                  </p:stCondLst>
                                  <p:childTnLst>
                                    <p:set>
                                      <p:cBhvr>
                                        <p:cTn id="12" dur="1" fill="hold">
                                          <p:stCondLst>
                                            <p:cond delay="0"/>
                                          </p:stCondLst>
                                        </p:cTn>
                                        <p:tgtEl>
                                          <p:spTgt spid="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8" grpId="0" animBg="1"/>
      <p:bldP spid="9" grpId="0" animBg="1"/>
      <p:bldP spid="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6B6A1-D840-1949-B45E-0A210F01B1F6}"/>
              </a:ext>
            </a:extLst>
          </p:cNvPr>
          <p:cNvSpPr>
            <a:spLocks noGrp="1"/>
          </p:cNvSpPr>
          <p:nvPr>
            <p:ph type="title"/>
          </p:nvPr>
        </p:nvSpPr>
        <p:spPr/>
        <p:txBody>
          <a:bodyPr/>
          <a:lstStyle/>
          <a:p>
            <a:r>
              <a:rPr lang="en-US" dirty="0">
                <a:latin typeface="Cambria" panose="02040503050406030204" pitchFamily="18" charset="0"/>
              </a:rPr>
              <a:t>Kinases Predicted to be Active at Recurrent GLI Mutations</a:t>
            </a:r>
          </a:p>
        </p:txBody>
      </p:sp>
      <p:graphicFrame>
        <p:nvGraphicFramePr>
          <p:cNvPr id="4" name="Table 3">
            <a:extLst>
              <a:ext uri="{FF2B5EF4-FFF2-40B4-BE49-F238E27FC236}">
                <a16:creationId xmlns:a16="http://schemas.microsoft.com/office/drawing/2014/main" id="{F2F8DE95-894E-4144-A9A3-A436AC3FEB4F}"/>
              </a:ext>
            </a:extLst>
          </p:cNvPr>
          <p:cNvGraphicFramePr>
            <a:graphicFrameLocks noGrp="1"/>
          </p:cNvGraphicFramePr>
          <p:nvPr/>
        </p:nvGraphicFramePr>
        <p:xfrm>
          <a:off x="1618891" y="1830637"/>
          <a:ext cx="8954217" cy="4765010"/>
        </p:xfrm>
        <a:graphic>
          <a:graphicData uri="http://schemas.openxmlformats.org/drawingml/2006/table">
            <a:tbl>
              <a:tblPr firstRow="1" bandRow="1">
                <a:tableStyleId>{74C1A8A3-306A-4EB7-A6B1-4F7E0EB9C5D6}</a:tableStyleId>
              </a:tblPr>
              <a:tblGrid>
                <a:gridCol w="2984739">
                  <a:extLst>
                    <a:ext uri="{9D8B030D-6E8A-4147-A177-3AD203B41FA5}">
                      <a16:colId xmlns:a16="http://schemas.microsoft.com/office/drawing/2014/main" val="838097735"/>
                    </a:ext>
                  </a:extLst>
                </a:gridCol>
                <a:gridCol w="2984739">
                  <a:extLst>
                    <a:ext uri="{9D8B030D-6E8A-4147-A177-3AD203B41FA5}">
                      <a16:colId xmlns:a16="http://schemas.microsoft.com/office/drawing/2014/main" val="525503173"/>
                    </a:ext>
                  </a:extLst>
                </a:gridCol>
                <a:gridCol w="2984739">
                  <a:extLst>
                    <a:ext uri="{9D8B030D-6E8A-4147-A177-3AD203B41FA5}">
                      <a16:colId xmlns:a16="http://schemas.microsoft.com/office/drawing/2014/main" val="1192194351"/>
                    </a:ext>
                  </a:extLst>
                </a:gridCol>
              </a:tblGrid>
              <a:tr h="1056625">
                <a:tc>
                  <a:txBody>
                    <a:bodyPr/>
                    <a:lstStyle/>
                    <a:p>
                      <a:pPr algn="ctr"/>
                      <a:r>
                        <a:rPr lang="en-US" sz="3200" dirty="0">
                          <a:latin typeface="Cambria" panose="02040503050406030204" pitchFamily="18" charset="0"/>
                        </a:rPr>
                        <a:t>Kinase</a:t>
                      </a:r>
                    </a:p>
                  </a:txBody>
                  <a:tcPr anchor="ctr"/>
                </a:tc>
                <a:tc>
                  <a:txBody>
                    <a:bodyPr/>
                    <a:lstStyle/>
                    <a:p>
                      <a:pPr algn="ctr"/>
                      <a:r>
                        <a:rPr lang="en-US" sz="3200" dirty="0">
                          <a:latin typeface="Cambria" panose="02040503050406030204" pitchFamily="18" charset="0"/>
                        </a:rPr>
                        <a:t>Significance</a:t>
                      </a:r>
                    </a:p>
                  </a:txBody>
                  <a:tcPr anchor="ctr"/>
                </a:tc>
                <a:tc>
                  <a:txBody>
                    <a:bodyPr/>
                    <a:lstStyle/>
                    <a:p>
                      <a:pPr algn="ctr"/>
                      <a:r>
                        <a:rPr lang="en-US" sz="3200" dirty="0">
                          <a:latin typeface="Cambria" panose="02040503050406030204" pitchFamily="18" charset="0"/>
                        </a:rPr>
                        <a:t>Inhibitor </a:t>
                      </a:r>
                    </a:p>
                  </a:txBody>
                  <a:tcPr anchor="ctr"/>
                </a:tc>
                <a:extLst>
                  <a:ext uri="{0D108BD9-81ED-4DB2-BD59-A6C34878D82A}">
                    <a16:rowId xmlns:a16="http://schemas.microsoft.com/office/drawing/2014/main" val="782211274"/>
                  </a:ext>
                </a:extLst>
              </a:tr>
              <a:tr h="1133566">
                <a:tc>
                  <a:txBody>
                    <a:bodyPr/>
                    <a:lstStyle/>
                    <a:p>
                      <a:pPr algn="ctr"/>
                      <a:r>
                        <a:rPr lang="en-US" sz="2400" kern="1200" dirty="0">
                          <a:effectLst/>
                          <a:latin typeface="Cambria" panose="02040503050406030204" pitchFamily="18" charset="0"/>
                        </a:rPr>
                        <a:t>Mitogen-Activated Protein Kinase 2  </a:t>
                      </a:r>
                      <a:br>
                        <a:rPr lang="en-US" sz="2400" kern="1200" dirty="0">
                          <a:effectLst/>
                          <a:latin typeface="Cambria" panose="02040503050406030204" pitchFamily="18" charset="0"/>
                        </a:rPr>
                      </a:br>
                      <a:r>
                        <a:rPr lang="en-US" sz="2400" kern="1200" dirty="0">
                          <a:effectLst/>
                          <a:latin typeface="Cambria" panose="02040503050406030204" pitchFamily="18" charset="0"/>
                        </a:rPr>
                        <a:t>(MAP2K1/MEK1)</a:t>
                      </a:r>
                      <a:endParaRPr lang="en-US" sz="2400" dirty="0">
                        <a:latin typeface="Cambria" panose="02040503050406030204" pitchFamily="18" charset="0"/>
                      </a:endParaRPr>
                    </a:p>
                  </a:txBody>
                  <a:tcPr/>
                </a:tc>
                <a:tc>
                  <a:txBody>
                    <a:bodyPr/>
                    <a:lstStyle/>
                    <a:p>
                      <a:pPr marL="285750" indent="-285750" algn="l">
                        <a:buFont typeface="Arial" panose="020B0604020202020204" pitchFamily="34" charset="0"/>
                        <a:buChar char="•"/>
                      </a:pPr>
                      <a:r>
                        <a:rPr lang="en-US" dirty="0">
                          <a:latin typeface="Cambria" panose="02040503050406030204" pitchFamily="18" charset="0"/>
                        </a:rPr>
                        <a:t>Melanoma and metastasis </a:t>
                      </a:r>
                    </a:p>
                    <a:p>
                      <a:pPr marL="285750" indent="-285750" algn="l">
                        <a:buFont typeface="Arial" panose="020B0604020202020204" pitchFamily="34" charset="0"/>
                        <a:buChar char="•"/>
                      </a:pPr>
                      <a:r>
                        <a:rPr lang="en-US" dirty="0">
                          <a:latin typeface="Cambria" panose="02040503050406030204" pitchFamily="18" charset="0"/>
                        </a:rPr>
                        <a:t>Stabilizes GLI and activates Hedgehog Signaling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Cobimetinib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4.2 </a:t>
                      </a:r>
                      <a:r>
                        <a:rPr kumimoji="0" lang="en-US" sz="2000" u="none" strike="noStrike" kern="1200" cap="none" spc="0" normalizeH="0" baseline="0" noProof="0" dirty="0" err="1">
                          <a:ln>
                            <a:noFill/>
                          </a:ln>
                          <a:effectLst/>
                          <a:uLnTx/>
                          <a:uFillTx/>
                          <a:latin typeface="Cambria" panose="02040503050406030204" pitchFamily="18" charset="0"/>
                        </a:rPr>
                        <a:t>nM</a:t>
                      </a:r>
                      <a:r>
                        <a:rPr kumimoji="0" lang="en-US" sz="2000" u="none" strike="noStrike" kern="1200" cap="none" spc="0" normalizeH="0" baseline="0" noProof="0" dirty="0">
                          <a:ln>
                            <a:noFill/>
                          </a:ln>
                          <a:effectLst/>
                          <a:uLnTx/>
                          <a:uFillTx/>
                          <a:latin typeface="Cambria" panose="02040503050406030204" pitchFamily="18" charset="0"/>
                        </a:rPr>
                        <a:t>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1953247589"/>
                  </a:ext>
                </a:extLst>
              </a:tr>
              <a:tr h="1133566">
                <a:tc>
                  <a:txBody>
                    <a:bodyPr/>
                    <a:lstStyle/>
                    <a:p>
                      <a:pPr algn="ctr"/>
                      <a:r>
                        <a:rPr lang="en-US" sz="2400" kern="1200" dirty="0">
                          <a:effectLst/>
                          <a:latin typeface="Cambria" panose="02040503050406030204" pitchFamily="18" charset="0"/>
                        </a:rPr>
                        <a:t>Pyruvate Dehydrogenase Kinase (PDHK)</a:t>
                      </a:r>
                      <a:r>
                        <a:rPr lang="en-US" sz="2400" dirty="0">
                          <a:effectLst/>
                          <a:latin typeface="Cambria" panose="02040503050406030204" pitchFamily="18" charset="0"/>
                        </a:rPr>
                        <a:t>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Regulates glycolysis</a:t>
                      </a:r>
                    </a:p>
                    <a:p>
                      <a:pPr marL="285750" indent="-285750" algn="l">
                        <a:buFont typeface="Arial" panose="020B0604020202020204" pitchFamily="34" charset="0"/>
                        <a:buChar char="•"/>
                      </a:pPr>
                      <a:r>
                        <a:rPr lang="en-US" dirty="0">
                          <a:latin typeface="Cambria" panose="02040503050406030204" pitchFamily="18" charset="0"/>
                        </a:rPr>
                        <a:t>Inhibition upregulates apoptosis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Dichloroacetic Acid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81.03 mM </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802232639"/>
                  </a:ext>
                </a:extLst>
              </a:tr>
              <a:tr h="1056625">
                <a:tc>
                  <a:txBody>
                    <a:bodyPr/>
                    <a:lstStyle/>
                    <a:p>
                      <a:pPr algn="ctr"/>
                      <a:r>
                        <a:rPr lang="en-US" sz="2400" kern="1200" dirty="0">
                          <a:effectLst/>
                          <a:latin typeface="Cambria" panose="02040503050406030204" pitchFamily="18" charset="0"/>
                        </a:rPr>
                        <a:t>NIMA Related Kinase (NEK1) </a:t>
                      </a:r>
                      <a:endParaRPr lang="en-US" sz="2400" dirty="0">
                        <a:latin typeface="Cambria" panose="02040503050406030204" pitchFamily="18" charset="0"/>
                      </a:endParaRPr>
                    </a:p>
                  </a:txBody>
                  <a:tcPr anchor="ctr"/>
                </a:tc>
                <a:tc>
                  <a:txBody>
                    <a:bodyPr/>
                    <a:lstStyle/>
                    <a:p>
                      <a:pPr marL="285750" indent="-285750" algn="l">
                        <a:buFont typeface="Arial" panose="020B0604020202020204" pitchFamily="34" charset="0"/>
                        <a:buChar char="•"/>
                      </a:pPr>
                      <a:r>
                        <a:rPr lang="en-US" dirty="0">
                          <a:latin typeface="Cambria" panose="02040503050406030204" pitchFamily="18" charset="0"/>
                        </a:rPr>
                        <a:t>Role in </a:t>
                      </a:r>
                      <a:r>
                        <a:rPr lang="en-US" dirty="0" err="1">
                          <a:latin typeface="Cambria" panose="02040503050406030204" pitchFamily="18" charset="0"/>
                        </a:rPr>
                        <a:t>ciliogenesis</a:t>
                      </a:r>
                      <a:endParaRPr lang="en-US" dirty="0">
                        <a:latin typeface="Cambria" panose="02040503050406030204" pitchFamily="18" charset="0"/>
                      </a:endParaRPr>
                    </a:p>
                    <a:p>
                      <a:pPr marL="285750" indent="-285750" algn="l">
                        <a:buFont typeface="Arial" panose="020B0604020202020204" pitchFamily="34" charset="0"/>
                        <a:buChar char="•"/>
                      </a:pPr>
                      <a:r>
                        <a:rPr lang="en-US" dirty="0">
                          <a:latin typeface="Cambria" panose="02040503050406030204" pitchFamily="18" charset="0"/>
                        </a:rPr>
                        <a:t>Activates GLI  and Hedgehog Signaling</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u="none" strike="noStrike" kern="1200" cap="none" spc="0" normalizeH="0" baseline="0" noProof="0" dirty="0">
                          <a:ln>
                            <a:noFill/>
                          </a:ln>
                          <a:effectLst/>
                          <a:uLnTx/>
                          <a:uFillTx/>
                          <a:latin typeface="Cambria" panose="02040503050406030204" pitchFamily="18" charset="0"/>
                        </a:rPr>
                        <a:t>Zinc05007751 </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u="none" strike="noStrike" kern="1200" cap="none" spc="0" normalizeH="0" baseline="0" noProof="0" dirty="0">
                          <a:ln>
                            <a:noFill/>
                          </a:ln>
                          <a:effectLst/>
                          <a:uLnTx/>
                          <a:uFillTx/>
                          <a:latin typeface="Cambria" panose="02040503050406030204" pitchFamily="18" charset="0"/>
                        </a:rPr>
                        <a:t>IC50 3.4 </a:t>
                      </a:r>
                      <a:r>
                        <a:rPr kumimoji="0" lang="en-US" sz="2000" u="none" strike="noStrike" kern="1200" cap="none" spc="0" normalizeH="0" baseline="0" noProof="0" dirty="0" err="1">
                          <a:ln>
                            <a:noFill/>
                          </a:ln>
                          <a:effectLst/>
                          <a:uLnTx/>
                          <a:uFillTx/>
                          <a:latin typeface="Cambria" panose="02040503050406030204" pitchFamily="18" charset="0"/>
                        </a:rPr>
                        <a:t>μM</a:t>
                      </a:r>
                      <a:endParaRPr kumimoji="0" lang="en-US" sz="2000" b="0" i="0" u="none" strike="noStrike" kern="1200" cap="none" spc="0" normalizeH="0" baseline="0" noProof="0" dirty="0">
                        <a:ln>
                          <a:noFill/>
                        </a:ln>
                        <a:solidFill>
                          <a:prstClr val="black"/>
                        </a:solidFill>
                        <a:effectLst/>
                        <a:uLnTx/>
                        <a:uFillTx/>
                        <a:latin typeface="Cambria" panose="02040503050406030204" pitchFamily="18" charset="0"/>
                        <a:ea typeface="+mn-ea"/>
                        <a:cs typeface="+mn-cs"/>
                      </a:endParaRPr>
                    </a:p>
                  </a:txBody>
                  <a:tcPr/>
                </a:tc>
                <a:extLst>
                  <a:ext uri="{0D108BD9-81ED-4DB2-BD59-A6C34878D82A}">
                    <a16:rowId xmlns:a16="http://schemas.microsoft.com/office/drawing/2014/main" val="2401330673"/>
                  </a:ext>
                </a:extLst>
              </a:tr>
            </a:tbl>
          </a:graphicData>
        </a:graphic>
      </p:graphicFrame>
      <p:sp>
        <p:nvSpPr>
          <p:cNvPr id="5" name="Rectangle 4">
            <a:extLst>
              <a:ext uri="{FF2B5EF4-FFF2-40B4-BE49-F238E27FC236}">
                <a16:creationId xmlns:a16="http://schemas.microsoft.com/office/drawing/2014/main" id="{8690EDFE-EB06-4A4F-93E6-02919978AB38}"/>
              </a:ext>
            </a:extLst>
          </p:cNvPr>
          <p:cNvSpPr/>
          <p:nvPr/>
        </p:nvSpPr>
        <p:spPr>
          <a:xfrm>
            <a:off x="1579127" y="4421789"/>
            <a:ext cx="8954216" cy="1086929"/>
          </a:xfrm>
          <a:prstGeom prst="rect">
            <a:avLst/>
          </a:prstGeom>
          <a:solidFill>
            <a:srgbClr val="E7E7E7"/>
          </a:solidFill>
          <a:ln>
            <a:solidFill>
              <a:srgbClr val="E7E7E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C60768EC-CEEA-5C41-AD4E-3BA3D045F4D2}"/>
              </a:ext>
            </a:extLst>
          </p:cNvPr>
          <p:cNvSpPr/>
          <p:nvPr/>
        </p:nvSpPr>
        <p:spPr>
          <a:xfrm>
            <a:off x="1599009" y="5508718"/>
            <a:ext cx="8954217" cy="1086929"/>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E6881A2-2D86-B842-8533-8DE992A5E537}"/>
              </a:ext>
            </a:extLst>
          </p:cNvPr>
          <p:cNvSpPr/>
          <p:nvPr/>
        </p:nvSpPr>
        <p:spPr>
          <a:xfrm>
            <a:off x="1599009" y="2934585"/>
            <a:ext cx="8974095" cy="1368519"/>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70029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65F0E3-814B-0E42-84E5-7BD7366600EE}"/>
              </a:ext>
            </a:extLst>
          </p:cNvPr>
          <p:cNvSpPr>
            <a:spLocks noGrp="1"/>
          </p:cNvSpPr>
          <p:nvPr>
            <p:ph type="title"/>
          </p:nvPr>
        </p:nvSpPr>
        <p:spPr/>
        <p:txBody>
          <a:bodyPr>
            <a:normAutofit/>
          </a:bodyPr>
          <a:lstStyle/>
          <a:p>
            <a:r>
              <a:rPr lang="en-US" sz="4000" dirty="0">
                <a:latin typeface="Cambria" panose="02040503050406030204" pitchFamily="18" charset="0"/>
              </a:rPr>
              <a:t>MAP2K1/MEK1 inhibition does not impact Hedgehog Signaling Activation </a:t>
            </a:r>
          </a:p>
        </p:txBody>
      </p:sp>
      <p:pic>
        <p:nvPicPr>
          <p:cNvPr id="4" name="Picture 3" descr="A screenshot of a cell phone&#10;&#10;Description automatically generated">
            <a:extLst>
              <a:ext uri="{FF2B5EF4-FFF2-40B4-BE49-F238E27FC236}">
                <a16:creationId xmlns:a16="http://schemas.microsoft.com/office/drawing/2014/main" id="{E94755CC-ED4E-3748-AA21-018AD2C6EAEB}"/>
              </a:ext>
            </a:extLst>
          </p:cNvPr>
          <p:cNvPicPr/>
          <p:nvPr/>
        </p:nvPicPr>
        <p:blipFill rotWithShape="1">
          <a:blip r:embed="rId3">
            <a:extLst>
              <a:ext uri="{28A0092B-C50C-407E-A947-70E740481C1C}">
                <a14:useLocalDpi xmlns:a14="http://schemas.microsoft.com/office/drawing/2010/main" val="0"/>
              </a:ext>
            </a:extLst>
          </a:blip>
          <a:srcRect t="7137"/>
          <a:stretch/>
        </p:blipFill>
        <p:spPr bwMode="auto">
          <a:xfrm>
            <a:off x="389626" y="2364243"/>
            <a:ext cx="5858965" cy="3990131"/>
          </a:xfrm>
          <a:prstGeom prst="rect">
            <a:avLst/>
          </a:prstGeom>
          <a:ln>
            <a:noFill/>
          </a:ln>
          <a:extLst>
            <a:ext uri="{53640926-AAD7-44D8-BBD7-CCE9431645EC}">
              <a14:shadowObscured xmlns:a14="http://schemas.microsoft.com/office/drawing/2010/main"/>
            </a:ext>
          </a:extLst>
        </p:spPr>
      </p:pic>
      <p:sp>
        <p:nvSpPr>
          <p:cNvPr id="3" name="TextBox 2">
            <a:extLst>
              <a:ext uri="{FF2B5EF4-FFF2-40B4-BE49-F238E27FC236}">
                <a16:creationId xmlns:a16="http://schemas.microsoft.com/office/drawing/2014/main" id="{9FF7B9D8-B8D2-1F48-9EA3-BE98CF59DCDF}"/>
              </a:ext>
            </a:extLst>
          </p:cNvPr>
          <p:cNvSpPr txBox="1"/>
          <p:nvPr/>
        </p:nvSpPr>
        <p:spPr>
          <a:xfrm>
            <a:off x="125233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Wild Type (3T3) </a:t>
            </a:r>
          </a:p>
        </p:txBody>
      </p:sp>
      <p:sp>
        <p:nvSpPr>
          <p:cNvPr id="6" name="TextBox 5">
            <a:extLst>
              <a:ext uri="{FF2B5EF4-FFF2-40B4-BE49-F238E27FC236}">
                <a16:creationId xmlns:a16="http://schemas.microsoft.com/office/drawing/2014/main" id="{83ED2A17-7968-384D-9F6B-DCD80FD9596F}"/>
              </a:ext>
            </a:extLst>
          </p:cNvPr>
          <p:cNvSpPr txBox="1"/>
          <p:nvPr/>
        </p:nvSpPr>
        <p:spPr>
          <a:xfrm>
            <a:off x="7719391" y="2022883"/>
            <a:ext cx="3220278" cy="461665"/>
          </a:xfrm>
          <a:prstGeom prst="rect">
            <a:avLst/>
          </a:prstGeom>
          <a:noFill/>
        </p:spPr>
        <p:txBody>
          <a:bodyPr wrap="square" rtlCol="0">
            <a:spAutoFit/>
          </a:bodyPr>
          <a:lstStyle/>
          <a:p>
            <a:pPr algn="ctr"/>
            <a:r>
              <a:rPr lang="en-US" sz="2400" b="1" dirty="0">
                <a:latin typeface="Cambria" panose="02040503050406030204" pitchFamily="18" charset="0"/>
              </a:rPr>
              <a:t>BCC </a:t>
            </a:r>
          </a:p>
        </p:txBody>
      </p:sp>
      <p:pic>
        <p:nvPicPr>
          <p:cNvPr id="8" name="Picture 7">
            <a:extLst>
              <a:ext uri="{FF2B5EF4-FFF2-40B4-BE49-F238E27FC236}">
                <a16:creationId xmlns:a16="http://schemas.microsoft.com/office/drawing/2014/main" id="{F79168F6-87E0-7045-B7AE-2A6CFE63ED95}"/>
              </a:ext>
            </a:extLst>
          </p:cNvPr>
          <p:cNvPicPr>
            <a:picLocks noChangeAspect="1"/>
          </p:cNvPicPr>
          <p:nvPr/>
        </p:nvPicPr>
        <p:blipFill rotWithShape="1">
          <a:blip r:embed="rId4"/>
          <a:srcRect t="6963"/>
          <a:stretch/>
        </p:blipFill>
        <p:spPr>
          <a:xfrm>
            <a:off x="6248591" y="2575516"/>
            <a:ext cx="5706374" cy="3886213"/>
          </a:xfrm>
          <a:prstGeom prst="rect">
            <a:avLst/>
          </a:prstGeom>
        </p:spPr>
      </p:pic>
      <p:sp>
        <p:nvSpPr>
          <p:cNvPr id="5" name="Rectangle 4">
            <a:extLst>
              <a:ext uri="{FF2B5EF4-FFF2-40B4-BE49-F238E27FC236}">
                <a16:creationId xmlns:a16="http://schemas.microsoft.com/office/drawing/2014/main" id="{04E00493-88EB-7C40-A04C-68102B74A2B5}"/>
              </a:ext>
            </a:extLst>
          </p:cNvPr>
          <p:cNvSpPr/>
          <p:nvPr/>
        </p:nvSpPr>
        <p:spPr>
          <a:xfrm>
            <a:off x="2971800" y="2484548"/>
            <a:ext cx="2057400" cy="3586052"/>
          </a:xfrm>
          <a:prstGeom prst="rect">
            <a:avLst/>
          </a:prstGeom>
          <a:no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3999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6"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89734-C89B-4E47-B24E-B2E1FC3C0F4B}"/>
              </a:ext>
            </a:extLst>
          </p:cNvPr>
          <p:cNvSpPr>
            <a:spLocks noGrp="1"/>
          </p:cNvSpPr>
          <p:nvPr>
            <p:ph type="title"/>
          </p:nvPr>
        </p:nvSpPr>
        <p:spPr/>
        <p:txBody>
          <a:bodyPr>
            <a:normAutofit/>
          </a:bodyPr>
          <a:lstStyle/>
          <a:p>
            <a:r>
              <a:rPr lang="en-US" sz="4000" dirty="0">
                <a:latin typeface="Cambria" panose="02040503050406030204" pitchFamily="18" charset="0"/>
              </a:rPr>
              <a:t>MAP2K1/MEK1 Affects Cell Proliferation at High Concentrations of Cobimetinib Inhibitor</a:t>
            </a:r>
          </a:p>
        </p:txBody>
      </p:sp>
      <p:pic>
        <p:nvPicPr>
          <p:cNvPr id="4" name="Picture 3">
            <a:extLst>
              <a:ext uri="{FF2B5EF4-FFF2-40B4-BE49-F238E27FC236}">
                <a16:creationId xmlns:a16="http://schemas.microsoft.com/office/drawing/2014/main" id="{16E9747F-084A-5B40-A0B5-BB9CAACCE065}"/>
              </a:ext>
            </a:extLst>
          </p:cNvPr>
          <p:cNvPicPr/>
          <p:nvPr/>
        </p:nvPicPr>
        <p:blipFill rotWithShape="1">
          <a:blip r:embed="rId3"/>
          <a:srcRect l="2591" t="18160" r="2542" b="3265"/>
          <a:stretch/>
        </p:blipFill>
        <p:spPr bwMode="auto">
          <a:xfrm>
            <a:off x="1737660" y="1974803"/>
            <a:ext cx="8300862" cy="431085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373511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1392</TotalTime>
  <Words>2368</Words>
  <Application>Microsoft Macintosh PowerPoint</Application>
  <PresentationFormat>Widescreen</PresentationFormat>
  <Paragraphs>218</Paragraphs>
  <Slides>18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Calibri Light</vt:lpstr>
      <vt:lpstr>Cambria</vt:lpstr>
      <vt:lpstr>Office Theme</vt:lpstr>
      <vt:lpstr>Role of kinases MAP2K1, PDHK and NEK1 on Hedgehog Signaling Activation</vt:lpstr>
      <vt:lpstr>Basal Cell Carcinoma </vt:lpstr>
      <vt:lpstr>Hedgehog Signaling Pathway</vt:lpstr>
      <vt:lpstr>Inhibition of SMO to treat BCC </vt:lpstr>
      <vt:lpstr>PowerPoint Presentation</vt:lpstr>
      <vt:lpstr>Kinases Predicted to be Active at Recurrent GLI Mutations</vt:lpstr>
      <vt:lpstr>Kinases Predicted to be Active at Recurrent GLI Mutations</vt:lpstr>
      <vt:lpstr>MAP2K1/MEK1 inhibition does not impact Hedgehog Signaling Activation </vt:lpstr>
      <vt:lpstr>MAP2K1/MEK1 Affects Cell Proliferation at High Concentrations of Cobimetinib Inhibitor</vt:lpstr>
      <vt:lpstr>Kinases Predicted to be Active at Recurrent GLI Mutations</vt:lpstr>
      <vt:lpstr>Inhibition of PDHK by Dichloroacetic Acid does not reduce Hedgehog Signaling </vt:lpstr>
      <vt:lpstr>Treatment of BCC cells with PDHK inhibitor Dichloroacetic Acid does not affect cell survival</vt:lpstr>
      <vt:lpstr>Kinases Predicted to be Active at Recurrent GLI Mutations</vt:lpstr>
      <vt:lpstr>Inhibition of NEK1 affects Hedgehog Signaling Activation</vt:lpstr>
      <vt:lpstr>Treatment of BCC cells with NEK1 inhibitor Zinc05007751 does not affect cell survival</vt:lpstr>
      <vt:lpstr>Kinases Predicted to be Active at Recurrent GLI Mutations</vt:lpstr>
      <vt:lpstr>Future Directions </vt:lpstr>
      <vt:lpstr>Acknowledgements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Role of kinases MAP2K1, PDHK and NEK1 on Hedgehog Signaling Activation</dc:title>
  <dc:creator>Paige Halas</dc:creator>
  <cp:lastModifiedBy>Paige Halas</cp:lastModifiedBy>
  <cp:revision>16</cp:revision>
  <dcterms:created xsi:type="dcterms:W3CDTF">2019-12-05T06:29:18Z</dcterms:created>
  <dcterms:modified xsi:type="dcterms:W3CDTF">2019-12-10T19:49:24Z</dcterms:modified>
</cp:coreProperties>
</file>

<file path=docProps/thumbnail.jpeg>
</file>